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Sunumu ilk gün karşılamadan sonra, yaklaşık 45–60 dakikada anlatın. Köşeli parantezli alanları şirketinize göre doldurun; uygulanmayan slaytları gizleyin. Sunumun bir kopyasını çalışan el kitabıyla birlikte yeni çalışana gönderin.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Katılımcılara kendilerini kısaca tanıtmalarını isteyerek başlayın. Sunum sonunda soru için zaman ayıracağınızı belirtin.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Şirketin kuruluş hikâyesini 2–3 cümleyle anlatın. Rakamları güncel tutun; emin olmadığınız rakamı kullanmayın.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değer için şirketten gerçek bir örnek hikâye anlatın. Soyut tanımlar yerine 'burada bu nasıl görünür' sorusuna odaklanın.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Yeni çalışanın departmanını vurgulayın ve en çok birlikte çalışacağı birimleri gösterin. Ayrıntılı organizasyon şemasının nerede bulunduğunu söyleyin.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Programı işe başlamadan önce çalışana e-postayla gönderin. Uzaktan çalışanlar için görüşmeleri çevrim içi planlayın.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 aşamada çalışandan beklenen somut çıktıları anlatın. Görüşme tarihlerini takvime şimdiden eklediğinizi belirtin.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Deneme süresini bir tehdit gibi değil, karşılıklı tanışma dönemi olarak anlatın. Sözleşmede deneme süresi yoksa bu slaytı gizleyin.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Yıllık izne hak kazanmak için deneme süresi dahil en az bir yıllık çalışma gerektiğini hatırlatın. Mazeret izinlerinin ayrıntıları el kitabında yer alır.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Yan hakların ne zaman başladığını (ilk gün, deneme süresi sonu vb.) açıkça belirtin.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Bildirimde bulunan çalışana misilleme yapılmayacağını vurgulayın. Ayrıntılı politikaların nerede bulunduğunu gösterin.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İş kazalarının işveren tarafından SGK'ya 3 iş günü içinde bildirilmesi gerektiğini, bu nedenle her olayın derhâl haber verilmesi gerektiğini anlatın.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 ihlallerinin Kişisel Verileri Koruma Kurulu'na en geç 72 saat içinde bildirilmesi gerektiğinden iç bildirimin gecikmemesi gerektiğini vurgulayın.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Hesapların ilk gün çalışır durumda olduğunu birlikte kontrol edin. Erişim sorunlarında kime başvurulacağını söyleyin.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Mentorun kim olduğunu ve ilk görüşmenin ne zaman yapılacağını bu slaytta netleştirin.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KP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5F8FB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6400800"/>
            <a:ext cx="12191695" cy="27432"/>
          </a:xfrm>
          <a:prstGeom prst="rect">
            <a:avLst/>
          </a:prstGeom>
          <a:solidFill>
            <a:srgbClr val="13B8A7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6473952"/>
            <a:ext cx="292608" cy="29260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32688" y="64465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ikpartner.com  ·  Oryantasyon Sunumu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sp>
        <p:nvSpPr>
          <p:cNvPr id="3" name="Shape 1"/>
          <p:cNvSpPr/>
          <p:nvPr/>
        </p:nvSpPr>
        <p:spPr>
          <a:xfrm>
            <a:off x="7985455" y="-1463040"/>
            <a:ext cx="5669280" cy="5669280"/>
          </a:xfrm>
          <a:prstGeom prst="ellipse">
            <a:avLst/>
          </a:prstGeom>
          <a:solidFill>
            <a:srgbClr val="1D5888">
              <a:alpha val="45000"/>
            </a:srgbClr>
          </a:solidFill>
          <a:ln w="12700">
            <a:solidFill>
              <a:srgbClr val="1D5888">
                <a:alpha val="0"/>
              </a:srgbClr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9997135" y="4846320"/>
            <a:ext cx="2926080" cy="2926080"/>
          </a:xfrm>
          <a:prstGeom prst="ellipse">
            <a:avLst/>
          </a:prstGeom>
          <a:solidFill>
            <a:srgbClr val="13B8A7">
              <a:alpha val="25000"/>
            </a:srgbClr>
          </a:solidFill>
          <a:ln w="12700">
            <a:solidFill>
              <a:srgbClr val="13B8A7">
                <a:alpha val="0"/>
              </a:srgbClr>
            </a:solidFill>
            <a:prstDash val="solid"/>
          </a:ln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548640"/>
            <a:ext cx="822960" cy="8229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00200" y="685800"/>
            <a:ext cx="4572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2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endParaRPr lang="en-US" sz="2400" dirty="0"/>
          </a:p>
        </p:txBody>
      </p:sp>
      <p:sp>
        <p:nvSpPr>
          <p:cNvPr id="7" name="Shape 4"/>
          <p:cNvSpPr/>
          <p:nvPr/>
        </p:nvSpPr>
        <p:spPr>
          <a:xfrm>
            <a:off x="640080" y="2514600"/>
            <a:ext cx="1005840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2697480"/>
            <a:ext cx="8686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Yeni Çalışan Oryantasyon Sunumu</a:t>
            </a:r>
            <a:endParaRPr lang="en-US" sz="4000" dirty="0"/>
          </a:p>
        </p:txBody>
      </p:sp>
      <p:sp>
        <p:nvSpPr>
          <p:cNvPr id="9" name="Text 6"/>
          <p:cNvSpPr/>
          <p:nvPr/>
        </p:nvSpPr>
        <p:spPr>
          <a:xfrm>
            <a:off x="640080" y="42062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Adı]'na hoş geldiniz: ilk günlerinizde bilmeniz gerekenler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640080" y="58521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[Şirket Adı]  ·  [Sunan Kişi]  ·  [Tarih]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Gündem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Şirketimizi tanıyalım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Organizasyon yapısı ve ekibiniz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haftanız ve ilk 90 gün planınız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düzeni, izinler ve yan haklar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Davranış ilkeleri, İSG ve bilgi güvenliği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Sistemler, araçlar ve iletişim kanalları</a:t>
            </a:r>
            <a:endParaRPr lang="en-US" sz="16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6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Şirketimizi Tanıyalım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Hikâyemiz, değerlerimiz ve hedeflerimiz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Rakamlarla [Şirket Adı]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187452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[Yıl]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31520" y="279806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Kuruluş yılı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390824" y="169164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573704" y="187452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3573704" y="279806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Çalışan sayısı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233008" y="169164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E3F6F4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415888" y="187452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12" name="Text 10"/>
          <p:cNvSpPr/>
          <p:nvPr/>
        </p:nvSpPr>
        <p:spPr>
          <a:xfrm>
            <a:off x="6415888" y="279806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Lokasyon / şube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9075191" y="1691640"/>
            <a:ext cx="2567864" cy="2011680"/>
          </a:xfrm>
          <a:prstGeom prst="roundRect">
            <a:avLst>
              <a:gd name="adj" fmla="val 454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258071" y="1874520"/>
            <a:ext cx="2202104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[Sayı]</a:t>
            </a:r>
            <a:endParaRPr lang="en-US" sz="3400" dirty="0"/>
          </a:p>
        </p:txBody>
      </p:sp>
      <p:sp>
        <p:nvSpPr>
          <p:cNvPr id="15" name="Text 13"/>
          <p:cNvSpPr/>
          <p:nvPr/>
        </p:nvSpPr>
        <p:spPr>
          <a:xfrm>
            <a:off x="9258071" y="2798064"/>
            <a:ext cx="2202104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Müşteri / proje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Değerlerimiz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[Değer 1]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 değerin günlük işte nasıl göründüğüne dair kısa açıklama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davranış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38218" y="1691640"/>
            <a:ext cx="351525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1098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[Değer 2]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75378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açıklama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davranış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797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27797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0677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[Değer 3]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4957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Kısa açıklama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Örnek davranış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Organizasyon Yapımız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115568"/>
            <a:ext cx="108658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Genel Müdür: [Ad Soyad]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2567864" cy="425196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82880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" y="201168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[Departman 1]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85800" y="2606040"/>
            <a:ext cx="2293544" cy="3337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Yönetici: [Ad Soyad]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[Temel sorumluluk]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390824" y="1828800"/>
            <a:ext cx="2567864" cy="425196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90824" y="182880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73704" y="201168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[Departman 2]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3527984" y="2606040"/>
            <a:ext cx="2293544" cy="3337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Yönetici: [Ad Soyad]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[Temel sorumluluk]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233008" y="1828800"/>
            <a:ext cx="2567864" cy="425196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233008" y="1828800"/>
            <a:ext cx="2567864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15888" y="201168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[Departman 3]</a:t>
            </a:r>
            <a:endParaRPr lang="en-US" sz="1800" dirty="0"/>
          </a:p>
        </p:txBody>
      </p:sp>
      <p:sp>
        <p:nvSpPr>
          <p:cNvPr id="16" name="Text 14"/>
          <p:cNvSpPr/>
          <p:nvPr/>
        </p:nvSpPr>
        <p:spPr>
          <a:xfrm>
            <a:off x="6370168" y="2606040"/>
            <a:ext cx="2293544" cy="3337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Yönetici: [Ad Soyad]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[Temel sorumluluk]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9075191" y="1828800"/>
            <a:ext cx="2567864" cy="4251960"/>
          </a:xfrm>
          <a:prstGeom prst="roundRect">
            <a:avLst>
              <a:gd name="adj" fmla="val 356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9075191" y="1828800"/>
            <a:ext cx="2567864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258071" y="2011680"/>
            <a:ext cx="22021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[Departman 4]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9212351" y="2606040"/>
            <a:ext cx="2293544" cy="33375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Yönetici: [Ad Soyad]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[Temel sorumluluk]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Günler ve İlk 90 Gün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Sizi neler bekliyor?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Haftanızın Programı</a:t>
            </a:r>
            <a:endParaRPr lang="en-US" sz="28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1680972"/>
                <a:gridCol w="6723888"/>
                <a:gridCol w="2689555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Gün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Etkinlik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Sorumlu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 gün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Karşılama, ekipman ve hesaplar, İSG eğitimi, oryantasyon sunumu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[İK / Bilgi İşlem / İSG]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 gün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Ekip tanışması, görev tanımının birlikte okunması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[Yönetici]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 gün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Süreç ve sistem eğitimleri, mentorla çalışma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[Mentor]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 gün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Kilit paydaşlarla tanışma görüşmeleri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[Yönetici]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 gün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İlk küçük görev ve hafta sonu geri bildirim görüşmesi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[Yönetici]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90 Gün Planınız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1226485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226485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2003725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7" name="Shape 5"/>
          <p:cNvSpPr/>
          <p:nvPr/>
        </p:nvSpPr>
        <p:spPr>
          <a:xfrm>
            <a:off x="548640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Gün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Karşılama, ekipman teslimi, sistem hesapları ve ekip tanışması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3478286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78286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4255526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2" name="Shape 10"/>
          <p:cNvSpPr/>
          <p:nvPr/>
        </p:nvSpPr>
        <p:spPr>
          <a:xfrm>
            <a:off x="2800441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891881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Hafta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eğitimleri, İSG eğitimi ve mentorunuzla ilk görüşme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5730088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30088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6" name="Shape 14"/>
          <p:cNvSpPr/>
          <p:nvPr/>
        </p:nvSpPr>
        <p:spPr>
          <a:xfrm>
            <a:off x="6507328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17" name="Shape 15"/>
          <p:cNvSpPr/>
          <p:nvPr/>
        </p:nvSpPr>
        <p:spPr>
          <a:xfrm>
            <a:off x="5052243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43683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İlk 30 Gün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Görev tanımınıza göre ilk hedeflerin belirlenmesi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7981889" y="1783080"/>
            <a:ext cx="731520" cy="731520"/>
          </a:xfrm>
          <a:prstGeom prst="ellipse">
            <a:avLst/>
          </a:prstGeom>
          <a:solidFill>
            <a:srgbClr val="1D588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981889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21" name="Shape 19"/>
          <p:cNvSpPr/>
          <p:nvPr/>
        </p:nvSpPr>
        <p:spPr>
          <a:xfrm>
            <a:off x="8759129" y="2148840"/>
            <a:ext cx="1428841" cy="0"/>
          </a:xfrm>
          <a:prstGeom prst="line">
            <a:avLst/>
          </a:prstGeom>
          <a:noFill/>
          <a:ln w="25400">
            <a:solidFill>
              <a:srgbClr val="DCE4EE"/>
            </a:solidFill>
            <a:prstDash val="dash"/>
          </a:ln>
        </p:spPr>
      </p:sp>
      <p:sp>
        <p:nvSpPr>
          <p:cNvPr id="22" name="Shape 20"/>
          <p:cNvSpPr/>
          <p:nvPr/>
        </p:nvSpPr>
        <p:spPr>
          <a:xfrm>
            <a:off x="7304044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395484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60. Gün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 değerlendirme ve geri bildirim görüşmesi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10233690" y="1783080"/>
            <a:ext cx="731520" cy="731520"/>
          </a:xfrm>
          <a:prstGeom prst="ellipse">
            <a:avLst/>
          </a:prstGeom>
          <a:solidFill>
            <a:srgbClr val="13B8A7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33690" y="17830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26" name="Shape 24"/>
          <p:cNvSpPr/>
          <p:nvPr/>
        </p:nvSpPr>
        <p:spPr>
          <a:xfrm>
            <a:off x="9555846" y="2743200"/>
            <a:ext cx="2087209" cy="2926080"/>
          </a:xfrm>
          <a:prstGeom prst="roundRect">
            <a:avLst>
              <a:gd name="adj" fmla="val 3505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647286" y="2834640"/>
            <a:ext cx="1904329" cy="2743200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90. Gün</a:t>
            </a:r>
            <a:endParaRPr lang="en-US" sz="1400" dirty="0"/>
          </a:p>
          <a:p>
            <a:pPr indent="0" marL="0">
              <a:buNone/>
            </a:pPr>
            <a:r>
              <a:rPr lang="en-US" sz="12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 günün değerlendirilmesi ve bireysel gelişim planı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Deneme Süresi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Deneme süresi iş sözleşmesinde yazılıysa geçerlidir; kanunen en çok 2 ay, toplu iş sözleşmesiyle 4 aya kadar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Deneme süresinde yöneticinizle en az bir ara değerlendirme görüşmesi yapılır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Değerlendirme; hedefler, iş kalitesi, uyum ve davranış ilkeleri üzerinden yapılır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Deneme süresinde ücret ve diğer haklarınız aynen geçerlidir; bu süre kıdeminize sayılır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Beklentiler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Deneme süreniz: </a:t>
            </a:r>
            <a:r>
              <a:rPr lang="en-US" sz="1400" dirty="0">
                <a:solidFill>
                  <a:srgbClr val="1D58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[süre]</a:t>
            </a: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 Süre sonunda sizden beklenen 3–5 somut çıktı, ilk hafta yöneticinizle birlikte yazılı olarak belirlenir.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5F8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14400" y="182880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914400" y="2834640"/>
            <a:ext cx="1018001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Hayatı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914400" y="3840480"/>
            <a:ext cx="1018001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Düzen, haklar ve kurallar</a:t>
            </a:r>
            <a:endParaRPr lang="en-US" sz="18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02975" y="457200"/>
            <a:ext cx="640080" cy="64008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Çalışma Düzeni ve İzinler</a:t>
            </a:r>
            <a:endParaRPr lang="en-US" sz="28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3698138"/>
                <a:gridCol w="7396277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Uygulamamız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Çalışma saatleri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[09:00 – 18:00, ara dinlenme 1 saat]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Çalışma modeli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[Ofis / hibrit / uzaktan]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Yıllık izin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Kıdeme göre 14 / 20 / 26 gün; talepler [İK sistemi] üzerinden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Fazla çalışma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Yönetici talebi ve çalışanın yazılı onayıyla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Rapor ve mazeret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[Bildirim kuralı ve süresi]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 Haklarımız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6766560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[Yemek kartı / yemekhane]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[Servis / yol desteği]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[Özel sağlık sigortası]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[Bireysel emeklilik katkısı]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[Eğitim ve gelişim bütçesi]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7863840" y="1691640"/>
            <a:ext cx="3779215" cy="4389120"/>
          </a:xfrm>
          <a:prstGeom prst="roundRect">
            <a:avLst>
              <a:gd name="adj" fmla="val 2903"/>
            </a:avLst>
          </a:prstGeom>
          <a:solidFill>
            <a:srgbClr val="E3F6F4"/>
          </a:solidFill>
          <a:ln w="12700">
            <a:solidFill>
              <a:srgbClr val="E3F6F4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046720" y="1874520"/>
            <a:ext cx="3413455" cy="40233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600" b="1" dirty="0">
                <a:solidFill>
                  <a:srgbClr val="0B7F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 hakların ayrıntıları ve başvuru adımları çalışan el kitabında yer alır.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Davranış İlkelerimiz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31520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Saygı ve Eşitlik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Ayrımcılığa, psikolojik ve cinsel tacize sıfır tolerans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[Bildirim kanalı]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338218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338218" y="1691640"/>
            <a:ext cx="3515258" cy="73152"/>
          </a:xfrm>
          <a:prstGeom prst="rect">
            <a:avLst/>
          </a:prstGeom>
          <a:solidFill>
            <a:srgbClr val="1D5888"/>
          </a:solidFill>
          <a:ln w="12700">
            <a:solidFill>
              <a:srgbClr val="1D588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21098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Gizlilik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475378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Şirket, müşteri ve çalışan bilgileri gizlidir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Sosyal medyada şirket bilgisi paylaşılmaz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127797" y="1691640"/>
            <a:ext cx="3515258" cy="4389120"/>
          </a:xfrm>
          <a:prstGeom prst="roundRect">
            <a:avLst>
              <a:gd name="adj" fmla="val 2601"/>
            </a:avLst>
          </a:prstGeom>
          <a:solidFill>
            <a:srgbClr val="F5F8FB"/>
          </a:solidFill>
          <a:ln w="12700">
            <a:solidFill>
              <a:srgbClr val="DCE4E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27797" y="1691640"/>
            <a:ext cx="3515258" cy="73152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310677" y="1874520"/>
            <a:ext cx="31494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Dürüstlük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8264957" y="2468880"/>
            <a:ext cx="3240938" cy="34747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Çıkar çatışmaları bildirilir</a:t>
            </a:r>
            <a:endParaRPr lang="en-US" sz="14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4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[Hediye ve ağırlama kuralı]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 Sağlığı ve Güvenliği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İşe başlamadan önce temel İSG eğitimini tamamlayın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Acil durum çıkışlarını ve toplanma alanını öğrenin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Ramak kala olayları ve tehlikeleri hemen bildirin</a:t>
            </a:r>
            <a:endParaRPr lang="en-US" sz="1800" dirty="0"/>
          </a:p>
          <a:p>
            <a:pPr lvl="1" marL="457200" indent="-228600">
              <a:spcAft>
                <a:spcPts val="400"/>
              </a:spcAft>
              <a:buSzPct val="100000"/>
              <a:buChar char="–"/>
            </a:pPr>
            <a:r>
              <a:rPr lang="en-US" sz="1500" dirty="0">
                <a:solidFill>
                  <a:srgbClr val="5A6B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[Bildirim kanalı: İSG uzmanı / form / e-posta]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koruyucu donanımları eksiksiz kullanın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Bilgi Güvenliği ve Kişisel Veriler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77240" y="1691640"/>
            <a:ext cx="10865815" cy="438912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t">
            <a:normAutofit/>
          </a:bodyPr>
          <a:lstStyle/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Şifrelerinizi kimseyle paylaşmayın; ekrandan ayrılırken kilitleyin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Şirket verilerini kişisel e-posta veya bulut hesaplarına aktarmayın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Şüpheli e-posta, kayıp cihaz veya veri sızıntısını hemen Bilgi İşlem birimine bildirin</a:t>
            </a:r>
            <a:endParaRPr lang="en-US" sz="1800" dirty="0"/>
          </a:p>
          <a:p>
            <a:pPr marL="279400" indent="-279400">
              <a:spcAft>
                <a:spcPts val="1000"/>
              </a:spcAft>
              <a:buSzPct val="100000"/>
              <a:buChar char="■"/>
            </a:pPr>
            <a:r>
              <a:rPr lang="en-US" sz="1800" dirty="0">
                <a:solidFill>
                  <a:srgbClr val="3A4A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Kişisel verileriniz size tebliğ edilen aydınlatma metni kapsamında işlenir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Sistemler ve Araçlar</a:t>
            </a:r>
            <a:endParaRPr lang="en-US" sz="28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3025750"/>
                <a:gridCol w="5042916"/>
                <a:gridCol w="302575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Araç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 İçin Kullanılır?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Erişim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[E-posta / takvim]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Kurumsal iletişim ve toplantılar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[İlk gün açılır]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[Mesajlaşma aracı]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Ekip içi hızlı iletişim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[İlk gün açılır]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[İK portalı]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İzin talebi, bordro, kişisel bilgiler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[Kullanıcı adı]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[İş / proje aracı]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Görev ve proje takibi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[Yönetici tanımlar]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[Ortak klasör / intranet]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Politikalar, şablonlar, organizasyon şeması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[Adres]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502920"/>
            <a:ext cx="109728" cy="566928"/>
          </a:xfrm>
          <a:prstGeom prst="rect">
            <a:avLst/>
          </a:prstGeom>
          <a:solidFill>
            <a:srgbClr val="13B8A7"/>
          </a:solidFill>
          <a:ln w="12700">
            <a:solidFill>
              <a:srgbClr val="13B8A7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77240" y="384048"/>
            <a:ext cx="10865815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0E284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Kime Ulaşabilirim?</a:t>
            </a:r>
            <a:endParaRPr lang="en-US" sz="2800" dirty="0"/>
          </a:p>
        </p:txBody>
      </p:sp>
      <p:graphicFrame>
        <p:nvGraphicFramePr>
          <p:cNvPr id="1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11094415" cy="914400"/>
        </p:xfrm>
        <a:graphic>
          <a:graphicData uri="http://schemas.openxmlformats.org/drawingml/2006/table">
            <a:tbl>
              <a:tblPr/>
              <a:tblGrid>
                <a:gridCol w="3698138"/>
                <a:gridCol w="3698138"/>
                <a:gridCol w="3698138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Konu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Kişi / Birim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İletişim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2849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İK ve özlük işlemleri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[e-posta / dahili]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Bilgi işlem ve hesaplar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[e-posta / dahili]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Mentorunuz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[e-posta / dahili]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İSG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[Ad Soyad]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3A4A6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[e-posta / dahili]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>
                    <a:lnL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CE4E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B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094415" y="6464808"/>
            <a:ext cx="548640" cy="32918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C9BB0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E284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E2849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208" y="1188720"/>
            <a:ext cx="1097280" cy="10972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2560320"/>
            <a:ext cx="1036289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Aramıza Hoş Geldiniz!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1371600" y="3474720"/>
            <a:ext cx="944849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C9D6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Sorularınız için: [İK Sorumlusu]  ·  [e-posta]  ·  [dahili]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914400" y="5577840"/>
            <a:ext cx="1036289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ikpartner</a:t>
            </a:r>
            <a:r>
              <a:rPr lang="en-US" sz="1400" b="1" dirty="0">
                <a:solidFill>
                  <a:srgbClr val="13B8A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.com</a:t>
            </a:r>
            <a:r>
              <a:rPr lang="en-US" sz="1400" dirty="0">
                <a:solidFill>
                  <a:srgbClr val="AFC3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·  0538 949 22 87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İK Partner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Yeni Çalışan Oryantasyon Sunumu</dc:title>
  <dc:subject>PptxGenJS Presentation</dc:subject>
  <dc:creator>İK Partner</dc:creator>
  <cp:lastModifiedBy>İK Partner</cp:lastModifiedBy>
  <cp:revision>1</cp:revision>
  <dcterms:created xsi:type="dcterms:W3CDTF">2026-10-12T11:08:17Z</dcterms:created>
  <dcterms:modified xsi:type="dcterms:W3CDTF">2026-10-12T11:08:17Z</dcterms:modified>
</cp:coreProperties>
</file>