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9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Ön değerlendirme</c:v>
                </c:pt>
              </c:strCache>
            </c:strRef>
          </c:tx>
          <c:spPr>
            <a:solidFill>
              <a:srgbClr val="13B8A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 – Altında</c:v>
                  </c:pt>
                  <c:pt idx="1">
                    <c:v>2 – Gelişim gerekli</c:v>
                  </c:pt>
                  <c:pt idx="2">
                    <c:v>3 – Karşılıyor</c:v>
                  </c:pt>
                  <c:pt idx="3">
                    <c:v>4 – Üzerinde</c:v>
                  </c:pt>
                  <c:pt idx="4">
                    <c:v>5 – Olağanüstü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6</c:v>
                </c:pt>
                <c:pt idx="2">
                  <c:v>38</c:v>
                </c:pt>
                <c:pt idx="3">
                  <c:v>40</c:v>
                </c:pt>
                <c:pt idx="4">
                  <c:v>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Kalibrasyon sonrası</c:v>
                </c:pt>
              </c:strCache>
            </c:strRef>
          </c:tx>
          <c:spPr>
            <a:solidFill>
              <a:srgbClr val="1D588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 – Altında</c:v>
                  </c:pt>
                  <c:pt idx="1">
                    <c:v>2 – Gelişim gerekli</c:v>
                  </c:pt>
                  <c:pt idx="2">
                    <c:v>3 – Karşılıyor</c:v>
                  </c:pt>
                  <c:pt idx="3">
                    <c:v>4 – Üzerinde</c:v>
                  </c:pt>
                  <c:pt idx="4">
                    <c:v>5 – Olağanüstü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10</c:v>
                </c:pt>
                <c:pt idx="2">
                  <c:v>50</c:v>
                </c:pt>
                <c:pt idx="3">
                  <c:v>29</c:v>
                </c:pt>
                <c:pt idx="4">
                  <c:v>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E2849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DF2F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sunum, performans değerlendirme dönemini başlatırken yöneticilere yapılacak bilgilendirme toplantısı ve kalibrasyon toplantısı öncesi hazırlık için tasarlanmıştır. Köşeli parantez içindeki alanları şirketinizin bilgileriyle doldurun. Toplantı süresi için 45–60 dakika planlayın.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Toplantının sonunda yöneticilerin takvimi, ölçeği ve kalibrasyon kurallarını net bilmesi hedeflenir. Soruları en sona bırakmak yerine her bölüm sonunda kısa soru molası verin.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Şirketin bu dönem için öne çıkardığı mesajı burada vurgulayın. Önceki dönemden alınan geri bildirimlere göre değiştirilen noktalar varsa (ör. yeni ölçek, yeni form) bu slaytta belirtin.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Kalibrasyon toplantısından önce sonuçların çalışanlarla paylaşılmaması gerektiğini özellikle vurgulayın; ön puanlar kalibrasyonda değişebilir.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Ağırlıkları şirket politikanıza göre güncelleyin. 360 derece geri bildirimin puana katılıp katılmadığını net söyleyin; belirsizlik çalışanların güvenini azaltır.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Ölçeğin ortası olan 3'ün 'ortalama' değil 'beklenen ve iyi performans' anlamına geldiğini vurgulayın. Yöneticilerin 3'ü olumsuz bir not gibi görmesi hoşgörü hatasına yol açar.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kartları dönem ortasında tamamlanma oranlarıyla güncelleyerek hatırlatma e-postalarında da kullanabilirsiniz.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Toplantıya katılan yöneticilerden ekiplerinin ön puan dağılımını ve en yüksek / en düşük puan verdikleri kişilerin gerekçelerini hazırlamalarını isteyin.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grafikteki değerler örnek veridir; gerçek bir şirketi temsil etmez. Kendi ön değerlendirme sonuçlarınız geldiğinde grafiği güncelleyin ve birim bazında benzer bir karşılaştırma yapın.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Yöneticilere kendi ekiplerinden birini düşünerek bu hatalardan hangisine en yatkın olduklarını sorabilirsiniz. Ayrıca benzerlik (bana benzeyeni daha olumlu görme) etkisini sözlü olarak ekleyin.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Çalışanın imzasının değerlendirmeye katıldığı anlamına gelmediğini, yalnızca görüşmenin yapıldığını teyit ettiğini açıklamalarını yöneticilere hatırlatın.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Kontrol listesini toplantıdan sonra yöneticilere e-postayla gönderin.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Performans Dönemi Sunumu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Performans Değerlendirme Dönemi Yönetici Sunumu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[Yıl] dönemi: takvim, değerlendirme ölçeği, kalibrasyon ve geri bildirim görüşmeleri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[Sunan Kişi]  ·  [Tarih]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dönemin amacı ve neyi farklı yapıyoruz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Takvim ve sorumluluklar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Değerlendirme bileşenleri ve puanlama ölçeği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Kalibrasyon toplantısı: amaç ve kurallar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 yapılan değerlendirme hataları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 bildirim görüşmesi ve gelişim planları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ve Nasıl?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dönemin amacı ve temel ilkeleri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Dönemin Amaçları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Adil ve tutarlı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birimlerde aynı ölçek ve tanımlar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Kalibrasyonla yöneticiler arası farkların dengelenmesi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38218" y="1691640"/>
            <a:ext cx="351525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1098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Veriye dayalı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75378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puanın somut örnek ve sonuçla desteklenmesi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Hedef, KPI ve gözlem kayıtlarının kullanılması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797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27797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0677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Gelişim odaklı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4957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çalışan için en az bir gelişim eylemi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Görüşmelerin geleceğe dönük yürütülmesi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 Takvimi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tarihler [Şirket Adı] İK takvimine göre doldurulmalıdır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038835" y="192024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8835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816075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548640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 gözden geçirme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 hedefleri ve ağırlıkları güncellenir. Son tarih: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[Tarih]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915336" y="192024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915336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692576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3" name="Shape 11"/>
          <p:cNvSpPr/>
          <p:nvPr/>
        </p:nvSpPr>
        <p:spPr>
          <a:xfrm>
            <a:off x="2425141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516581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 değerlendirme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Çalışanlar formun öz değerlendirme bölümünü doldurur. Son tarih: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[Tarih]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791837" y="192024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91837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569077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4301642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93082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değerlendirmesi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Yöneticiler ön puanları ve gerekçeleri girer. Son tarih: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[Tarih]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668338" y="192024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68338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7445578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6178144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69584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Kalibrasyon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Birim bazında kalibrasyon toplantıları yapılır. Tarih: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[Tarih]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544839" y="192024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544839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Shape 25"/>
          <p:cNvSpPr/>
          <p:nvPr/>
        </p:nvSpPr>
        <p:spPr>
          <a:xfrm>
            <a:off x="9322079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8" name="Shape 26"/>
          <p:cNvSpPr/>
          <p:nvPr/>
        </p:nvSpPr>
        <p:spPr>
          <a:xfrm>
            <a:off x="8054645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46085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 bildirim görüşmeleri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Kesinleşen sonuçlar çalışanlarla birebir paylaşılır. Son tarih: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[Tarih]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10421341" y="192024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421341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32" name="Shape 30"/>
          <p:cNvSpPr/>
          <p:nvPr/>
        </p:nvSpPr>
        <p:spPr>
          <a:xfrm>
            <a:off x="9931146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022586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Gelişim planları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Bireysel gelişim planları sisteme girilir. Son tarih: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[Tarih]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Değerlendirme Bileşenleri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2426903"/>
                <a:gridCol w="1386802"/>
                <a:gridCol w="3813705"/>
                <a:gridCol w="346700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Bileşen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Ağırlık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Kaynak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Kim Değerlendirir?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Hedefler / KPI'lar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[%60]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Dönem başında belirlenen hedefler, KPI karnesi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(çalışanın öz değerlendirmesiyle)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Yetkinlikler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[%40]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Şirket yetkinlik modeli ve davranış göstergeleri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(çalışanın öz değerlendirmesiyle)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360 derece geri bildirim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Bilgi amaçlı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Eş düzey, ekip üyesi ve müşteri görüşleri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Gelişim planına girdi; puana katılmaz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Gelişim planı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Önceki dönem gelişim eylemlerinin durumu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ve çalışan birlikte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Puanlama Ölçeği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792458"/>
                <a:gridCol w="2377375"/>
                <a:gridCol w="3803799"/>
                <a:gridCol w="4120783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Düzey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Tanım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Örnek Gösterge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Olağanüstü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Beklentilerin belirgin ve sürekli olarak üzerinde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Hedefleri aşar, kapsamının ötesinde değer yaratır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Beklentilerin üzerinde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Beklentileri çoğu alanda aşar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Zorlayıcı durumlarda da kaliteli sonuç üretir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Beklentileri karşılıyor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Rolün gerektirdiği sonuçları tutarlı biçimde verir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Hedeflerin büyük bölümünü zamanında tamamlar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Gelişim gerekli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Beklentilerin bir kısmını karşılar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Belirli alanlarda yakın destek gerekir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Beklentilerin altında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Temel beklentiler karşılanmaz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Yapılandırılmış iyileştirme planı gerekir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 Göstergeleri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 tarafından dönem başında doldurulur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01168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293522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Değerlendirilecek çalışan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82880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73704" y="201168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573704" y="293522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Değerlendirme yapacak yönetici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33008" y="182880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15888" y="201168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[%]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15888" y="293522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Hedefleri sisteme girilmiş çalışan oranı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075191" y="182880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58071" y="201168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[Tarih]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258071" y="293522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değerlendirmesi son tarihi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Kalibrasyon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Farklı yöneticilerin puanlarını ortak bir standarda getirmek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Kalibrasyon Toplantısı Kuralları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yönetici ön puanlarını ve gerekçelerini toplantıdan önce girer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Tartışma kişiler üzerinden değil, kanıt ve davranışlar üzerinden yürür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Uç puanlar (5 ve 1–2) için somut örnek zorunludur</a:t>
            </a:r>
            <a:endParaRPr lang="en-US" sz="16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3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'Bence' yerine 'şu projede, şu sonuçla' ifadesi kullanılır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Kolaylaştırıcı (İK) süreyi ve kurallara uyumu yönetir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Değişen puanların gerekçesi kayıt altına alınır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Konuşulanlar toplantı dışında paylaşılmaz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Hatırlatma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Kalibrasyonun amacı belirli bir dağılımı zorla tutturmak değil, aynı performansın farklı birimlerde aynı puanı almasını sağlamaktır.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 Değerlendirme ve Kalibrasyon Sonrası Dağılım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veri: kişi sayısı, 100 kişilik örnek birim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 puanlarda yığılma 4 ve 5'te ise hoşgörü eğilimi olabilir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Kalibrasyon sonrası tablo, birimler arası tutarlılığın göstergesidir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Grafiği kendi verinizle güncelleyin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 Yapılan Değerlendirme Hataları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Hale etkisi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bir güçlü / zayıf yönün tüm puanları etkilemesi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Çözüm: her ölçütü ayrı kanıtla puanlayın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90824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704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Yakın dönem etkisi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27984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son birkaç haftanın hatırlanması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Çözüm: dönem boyunca not ve birebir kayıtları kullanın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33008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33008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15888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Merkezi eğilim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370168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Herkese 3 vererek ayrım yapmaktan kaçınmak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Çözüm: tanımlara bağlı kalın, farkı gerekçelendirin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075191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75191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58071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Hoşgörü / katılık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212351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Sistematik olarak yüksek veya düşük puanlama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Çözüm: kalibrasyonda diğer birimlerle karşılaştırın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Görüşme Akışı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26485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2648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003725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Hazırlık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Form, KPI karnesi, 360 sonuçları ve birebir notlarını gözden geçirin; sessiz bir oda ve en az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[45]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dakika ayırın.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8286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8286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255526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800441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91881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Açılış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Görüşmenin amacını ve akışını anlatın; önce çalışanın kendi değerlendirmesini dinleyin.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730088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30088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07328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5052243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43683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Sonuçlar ve kanıt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Puanları somut örneklerle paylaşın; güçlü yönlerle başlayın, gelişim alanlarını açık ifade edin.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81889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81889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759129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7304044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95484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Çalışanın görüşü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Katılmadığı noktaları dinleyin ve forma yazın; savunmaya geçmeyin.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023369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3369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555846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47286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Gelişim ve sonraki adımlar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Gelişim planını ve sonraki dönem hedeflerini birlikte belirleyin; imzaları alın.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Kontrol Listesi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çalışan için hedef ve yetkinlik puanlarını gerekçeleriyle girdim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Uç puanlar için somut örneklerimi hazırladım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Kalibrasyon toplantısına ön puanlarımla katıldım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Sonuçları kalibrasyon sonrası paylaştım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çalışanla birebir geri bildirim görüşmesi yaptım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Bireysel gelişim planlarını sisteme girdim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Gelişim gerekli / beklentilerin altında puanlar için İK ile sonraki adımları konuştum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Destek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Sorularınız için İK iş ortağınıza ulaşın: </a:t>
            </a: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 Soyad]</a:t>
            </a: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[e-posta]</a:t>
            </a: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[dahili]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Sorular?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Performans dönemi destek hattı: [İK Sorumlusu]  ·  [e-posta]  ·  [dahili]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Performans Değerlendirme Dönemi Yönetici Sunumu</dc:title>
  <dc:subject>PptxGenJS Presentation</dc:subject>
  <dc:creator>İK Partner</dc:creator>
  <cp:lastModifiedBy>İK Partner</cp:lastModifiedBy>
  <cp:revision>1</cp:revision>
  <dcterms:created xsi:type="dcterms:W3CDTF">2026-10-12T11:08:15Z</dcterms:created>
  <dcterms:modified xsi:type="dcterms:W3CDTF">2026-10-12T11:08:15Z</dcterms:modified>
</cp:coreProperties>
</file>