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sunum şirketin güncel organizasyon yapısını tek bir yerde gösterir. Köşeli parantezli alanları kendi bilgilerinizle doldurun; gerekmeyen slaytları silin veya çoğaltın. Kademe slaytı genel yapıyı, departman slaytları birim detaylarını, RACI ve yetki tabloları da kimin neden sorumlu olduğunu gösterir.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Sunumun akışını kısaca anlatın. Sunum yeni çalışan oryantasyonunda, yönetim toplantılarında veya yeniden yapılanma duyurularında kullanılabilir.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Göstergeleri personel takip tablosundan alın. Ortalama kontrol alanı, doğrudan bağlı çalışan sayısının yönetici sayısına bölünmesiyle bulunur.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Kademe sayısını işletmenize göre azaltın veya artırın. Küçük işletmelerde direktör ve müdür kademeleri tek kademe olabilir.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 kart genel müdüre doğrudan bağlı bir fonksiyonu gösterir. Dörtten fazla fonksiyon varsa slaytı çoğaltın.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Dış kaynaktan alınan hizmetleri (mali müşavir, İSG hizmeti, hukuk danışmanı) da bu slaytta gösterin; böylece çalışanlar kime başvuracağını bilir.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slaytı her departman için çoğaltın. Çalışan sayıları personel takip tablosundaki departman özetiyle aynı olmalıdır.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 pozisyonun tek bir yöneticiye bağlı olması karışıklığı önler. Matris yapı kullanıyorsanız fonksiyonel bağlılığı ayrı bir sütunda belirtin.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Harfler örnek dağılımdır; kendi süreçlerinize göre düzenleyin. Her satırda yalnızca bir A (onaylayan / hesap veren) olmasına dikkat edin.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Onay limitleri imza sirküleri ve iç yönetmeliklerle uyumlu olmalıdır. Tutar alanlarını finans birimiyle birlikte doldurun.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listeyi yılda en az bir kez ve her yeniden yapılanmada yönetim ekibiyle birlikte gözden geçirin.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Çalışanın görevinde veya bağlılığında esaslı değişiklik oluşuyorsa iş hukuku açısından yazılı onay gerekebilir; bu adımı İK ve hukuk danışmanıyla birlikte planlayın.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P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5F8F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400800"/>
            <a:ext cx="12191695" cy="27432"/>
          </a:xfrm>
          <a:prstGeom prst="rect">
            <a:avLst/>
          </a:prstGeom>
          <a:solidFill>
            <a:srgbClr val="13B8A7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73952"/>
            <a:ext cx="292608" cy="2926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32688" y="64465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ikpartner.com  ·  Organizasyon Şeması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28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849"/>
          </a:solidFill>
          <a:ln/>
        </p:spPr>
      </p:sp>
      <p:sp>
        <p:nvSpPr>
          <p:cNvPr id="3" name="Shape 1"/>
          <p:cNvSpPr/>
          <p:nvPr/>
        </p:nvSpPr>
        <p:spPr>
          <a:xfrm>
            <a:off x="7985455" y="-1463040"/>
            <a:ext cx="5669280" cy="5669280"/>
          </a:xfrm>
          <a:prstGeom prst="ellipse">
            <a:avLst/>
          </a:prstGeom>
          <a:solidFill>
            <a:srgbClr val="1D5888">
              <a:alpha val="45000"/>
            </a:srgbClr>
          </a:solidFill>
          <a:ln w="12700">
            <a:solidFill>
              <a:srgbClr val="1D5888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997135" y="4846320"/>
            <a:ext cx="2926080" cy="2926080"/>
          </a:xfrm>
          <a:prstGeom prst="ellipse">
            <a:avLst/>
          </a:prstGeom>
          <a:solidFill>
            <a:srgbClr val="13B8A7">
              <a:alpha val="25000"/>
            </a:srgbClr>
          </a:solidFill>
          <a:ln w="12700">
            <a:solidFill>
              <a:srgbClr val="13B8A7">
                <a:alpha val="0"/>
              </a:srgbClr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48640"/>
            <a:ext cx="822960" cy="8229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00200" y="68580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ikpartner</a:t>
            </a:r>
            <a:r>
              <a:rPr lang="en-US" sz="24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.com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40080" y="2514600"/>
            <a:ext cx="1005840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0080" y="2697480"/>
            <a:ext cx="8686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Organizasyon Şeması</a:t>
            </a:r>
            <a:endParaRPr lang="en-US" sz="4000" dirty="0"/>
          </a:p>
        </p:txBody>
      </p:sp>
      <p:sp>
        <p:nvSpPr>
          <p:cNvPr id="9" name="Text 6"/>
          <p:cNvSpPr/>
          <p:nvPr/>
        </p:nvSpPr>
        <p:spPr>
          <a:xfrm>
            <a:off x="640080" y="4206240"/>
            <a:ext cx="8686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9D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[Şirket Adı] organizasyon yapısı, raporlama ilişkileri ve sorumluluk dağılımı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640080" y="5852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[Şirket Adı]  ·  Geçerlilik tarihi: [Tarih]  ·  Sürüm: [1.0]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Gündem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10865815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Organizasyon yapımıza genel bakış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Yönetim kademeleri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Genel müdürlüğe bağlı birimler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Departman detayları ve raporlama ilişkileri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Sorumluluk matrisi (RACI) ve onay yetkileri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Yapı sağlığı göstergeleri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Şemanın güncellenme süreci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914400" y="2834640"/>
            <a:ext cx="101800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Organizasyon Yapımız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914400" y="3840480"/>
            <a:ext cx="101800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 kime bağlı, hangi birim neden sorumlu?</a:t>
            </a:r>
            <a:endParaRPr lang="en-US" sz="18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02975" y="45720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Rakamlarla Organizasyon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115568"/>
            <a:ext cx="108658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Güncelleme tarihi: [Tarih]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2567864" cy="1988820"/>
          </a:xfrm>
          <a:prstGeom prst="roundRect">
            <a:avLst>
              <a:gd name="adj" fmla="val 4598"/>
            </a:avLst>
          </a:prstGeom>
          <a:solidFill>
            <a:srgbClr val="E3F6F4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2011680"/>
            <a:ext cx="2202104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[Sayı]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731520" y="2922651"/>
            <a:ext cx="220210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Toplam çalışan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390824" y="1828800"/>
            <a:ext cx="2567864" cy="1988820"/>
          </a:xfrm>
          <a:prstGeom prst="roundRect">
            <a:avLst>
              <a:gd name="adj" fmla="val 4598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73704" y="2011680"/>
            <a:ext cx="2202104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[Sayı]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3573704" y="2922651"/>
            <a:ext cx="220210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Departman / birim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233008" y="1828800"/>
            <a:ext cx="2567864" cy="1988820"/>
          </a:xfrm>
          <a:prstGeom prst="roundRect">
            <a:avLst>
              <a:gd name="adj" fmla="val 4598"/>
            </a:avLst>
          </a:prstGeom>
          <a:solidFill>
            <a:srgbClr val="E3F6F4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15888" y="2011680"/>
            <a:ext cx="2202104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[Sayı]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6415888" y="2922651"/>
            <a:ext cx="220210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Yönetim kademesi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9075191" y="1828800"/>
            <a:ext cx="2567864" cy="1988820"/>
          </a:xfrm>
          <a:prstGeom prst="roundRect">
            <a:avLst>
              <a:gd name="adj" fmla="val 4598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258071" y="2011680"/>
            <a:ext cx="2202104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[Sayı]</a:t>
            </a:r>
            <a:endParaRPr lang="en-US" sz="3400" dirty="0"/>
          </a:p>
        </p:txBody>
      </p:sp>
      <p:sp>
        <p:nvSpPr>
          <p:cNvPr id="16" name="Text 14"/>
          <p:cNvSpPr/>
          <p:nvPr/>
        </p:nvSpPr>
        <p:spPr>
          <a:xfrm>
            <a:off x="9258071" y="2922651"/>
            <a:ext cx="220210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Yönetici pozisyonu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548640" y="4091940"/>
            <a:ext cx="2567864" cy="1988820"/>
          </a:xfrm>
          <a:prstGeom prst="roundRect">
            <a:avLst>
              <a:gd name="adj" fmla="val 4598"/>
            </a:avLst>
          </a:prstGeom>
          <a:solidFill>
            <a:srgbClr val="E3F6F4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31520" y="4274820"/>
            <a:ext cx="2202104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[Sayı]</a:t>
            </a:r>
            <a:endParaRPr lang="en-US" sz="3400" dirty="0"/>
          </a:p>
        </p:txBody>
      </p:sp>
      <p:sp>
        <p:nvSpPr>
          <p:cNvPr id="19" name="Text 17"/>
          <p:cNvSpPr/>
          <p:nvPr/>
        </p:nvSpPr>
        <p:spPr>
          <a:xfrm>
            <a:off x="731520" y="5185791"/>
            <a:ext cx="220210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Ortalama kontrol alanı (yönetici başına çalışan)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3390824" y="4091940"/>
            <a:ext cx="2567864" cy="1988820"/>
          </a:xfrm>
          <a:prstGeom prst="roundRect">
            <a:avLst>
              <a:gd name="adj" fmla="val 4598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73704" y="4274820"/>
            <a:ext cx="2202104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[Sayı]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3573704" y="5185791"/>
            <a:ext cx="220210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Lokasyon / şube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233008" y="4091940"/>
            <a:ext cx="2567864" cy="1988820"/>
          </a:xfrm>
          <a:prstGeom prst="roundRect">
            <a:avLst>
              <a:gd name="adj" fmla="val 4598"/>
            </a:avLst>
          </a:prstGeom>
          <a:solidFill>
            <a:srgbClr val="E3F6F4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15888" y="4274820"/>
            <a:ext cx="2202104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[Sayı]</a:t>
            </a:r>
            <a:endParaRPr lang="en-US" sz="3400" dirty="0"/>
          </a:p>
        </p:txBody>
      </p:sp>
      <p:sp>
        <p:nvSpPr>
          <p:cNvPr id="25" name="Text 23"/>
          <p:cNvSpPr/>
          <p:nvPr/>
        </p:nvSpPr>
        <p:spPr>
          <a:xfrm>
            <a:off x="6415888" y="5185791"/>
            <a:ext cx="220210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Açık pozisyon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9075191" y="4091940"/>
            <a:ext cx="2567864" cy="1988820"/>
          </a:xfrm>
          <a:prstGeom prst="roundRect">
            <a:avLst>
              <a:gd name="adj" fmla="val 4598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258071" y="4274820"/>
            <a:ext cx="2202104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[Sayı]</a:t>
            </a:r>
            <a:endParaRPr lang="en-US" sz="3400" dirty="0"/>
          </a:p>
        </p:txBody>
      </p:sp>
      <p:sp>
        <p:nvSpPr>
          <p:cNvPr id="28" name="Text 26"/>
          <p:cNvSpPr/>
          <p:nvPr/>
        </p:nvSpPr>
        <p:spPr>
          <a:xfrm>
            <a:off x="9258071" y="5185791"/>
            <a:ext cx="220210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Görev tanımı güncel pozisyon (%)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Yönetim Kademeleri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115568"/>
            <a:ext cx="108658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Yukarıdan aşağıya karar ve raporlama zinciri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1038835" y="192024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38835" y="19202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1816075" y="2286000"/>
            <a:ext cx="10535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8" name="Shape 6"/>
          <p:cNvSpPr/>
          <p:nvPr/>
        </p:nvSpPr>
        <p:spPr>
          <a:xfrm>
            <a:off x="548640" y="2880360"/>
            <a:ext cx="1711909" cy="2926080"/>
          </a:xfrm>
          <a:prstGeom prst="roundRect">
            <a:avLst>
              <a:gd name="adj" fmla="val 4273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71800"/>
            <a:ext cx="15290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Yönetim Kurulu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[Başkan ve üyeler]</a:t>
            </a: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Strateji ve bütçe onayı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2915336" y="192024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915336" y="19202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3692576" y="2286000"/>
            <a:ext cx="10535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13" name="Shape 11"/>
          <p:cNvSpPr/>
          <p:nvPr/>
        </p:nvSpPr>
        <p:spPr>
          <a:xfrm>
            <a:off x="2425141" y="2880360"/>
            <a:ext cx="1711909" cy="2926080"/>
          </a:xfrm>
          <a:prstGeom prst="roundRect">
            <a:avLst>
              <a:gd name="adj" fmla="val 4273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516581" y="2971800"/>
            <a:ext cx="15290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Genel Müdür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[Ad Soyad]</a:t>
            </a: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Şirketin genel yönetimi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791837" y="192024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91837" y="19202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569077" y="2286000"/>
            <a:ext cx="10535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18" name="Shape 16"/>
          <p:cNvSpPr/>
          <p:nvPr/>
        </p:nvSpPr>
        <p:spPr>
          <a:xfrm>
            <a:off x="4301642" y="2880360"/>
            <a:ext cx="1711909" cy="2926080"/>
          </a:xfrm>
          <a:prstGeom prst="roundRect">
            <a:avLst>
              <a:gd name="adj" fmla="val 4273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93082" y="2971800"/>
            <a:ext cx="15290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Direktörler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[Sayı]</a:t>
            </a: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direktörlük · Fonksiyon yönetimi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668338" y="192024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668338" y="19202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7445578" y="2286000"/>
            <a:ext cx="10535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23" name="Shape 21"/>
          <p:cNvSpPr/>
          <p:nvPr/>
        </p:nvSpPr>
        <p:spPr>
          <a:xfrm>
            <a:off x="6178144" y="2880360"/>
            <a:ext cx="1711909" cy="2926080"/>
          </a:xfrm>
          <a:prstGeom prst="roundRect">
            <a:avLst>
              <a:gd name="adj" fmla="val 4273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269584" y="2971800"/>
            <a:ext cx="15290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Müdürler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[Sayı]</a:t>
            </a: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müdürlük · Birim operasyonu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8544839" y="192024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544839" y="19202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27" name="Shape 25"/>
          <p:cNvSpPr/>
          <p:nvPr/>
        </p:nvSpPr>
        <p:spPr>
          <a:xfrm>
            <a:off x="9322079" y="2286000"/>
            <a:ext cx="10535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28" name="Shape 26"/>
          <p:cNvSpPr/>
          <p:nvPr/>
        </p:nvSpPr>
        <p:spPr>
          <a:xfrm>
            <a:off x="8054645" y="2880360"/>
            <a:ext cx="1711909" cy="2926080"/>
          </a:xfrm>
          <a:prstGeom prst="roundRect">
            <a:avLst>
              <a:gd name="adj" fmla="val 4273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46085" y="2971800"/>
            <a:ext cx="15290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Takım Liderleri / Şefler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[Sayı]</a:t>
            </a: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ekip · Günlük iş planı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10421341" y="192024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421341" y="19202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200" dirty="0"/>
          </a:p>
        </p:txBody>
      </p:sp>
      <p:sp>
        <p:nvSpPr>
          <p:cNvPr id="32" name="Shape 30"/>
          <p:cNvSpPr/>
          <p:nvPr/>
        </p:nvSpPr>
        <p:spPr>
          <a:xfrm>
            <a:off x="9931146" y="2880360"/>
            <a:ext cx="1711909" cy="2926080"/>
          </a:xfrm>
          <a:prstGeom prst="roundRect">
            <a:avLst>
              <a:gd name="adj" fmla="val 4273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0022586" y="2971800"/>
            <a:ext cx="15290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Uzman ve Çalışanlar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[Sayı]</a:t>
            </a: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çalışan · Görev tanımındaki işler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Genel Müdüre Bağlı Birimler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115568"/>
            <a:ext cx="108658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Genel Müdür: [Ad Soyad]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2567864" cy="425196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28800"/>
            <a:ext cx="2567864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201168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[Operasyon]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85800" y="2606040"/>
            <a:ext cx="2293544" cy="33375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Direktör: [Ad Soyad]</a:t>
            </a:r>
            <a:endParaRPr lang="en-US" sz="1400" dirty="0"/>
          </a:p>
          <a:p>
            <a:pPr lvl="1" marL="457200" indent="-228600">
              <a:spcAft>
                <a:spcPts val="400"/>
              </a:spcAft>
              <a:buSzPct val="100000"/>
              <a:buChar char="–"/>
            </a:pPr>
            <a:r>
              <a:rPr lang="en-US" sz="11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[Birim 1]</a:t>
            </a:r>
            <a:endParaRPr lang="en-US" sz="1400" dirty="0"/>
          </a:p>
          <a:p>
            <a:pPr lvl="1" marL="457200" indent="-228600">
              <a:spcAft>
                <a:spcPts val="400"/>
              </a:spcAft>
              <a:buSzPct val="100000"/>
              <a:buChar char="–"/>
            </a:pPr>
            <a:r>
              <a:rPr lang="en-US" sz="11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[Birim 2]</a:t>
            </a:r>
            <a:endParaRPr lang="en-US" sz="1400" dirty="0"/>
          </a:p>
          <a:p>
            <a:pPr lvl="1" marL="457200" indent="-228600">
              <a:spcAft>
                <a:spcPts val="400"/>
              </a:spcAft>
              <a:buSzPct val="100000"/>
              <a:buChar char="–"/>
            </a:pPr>
            <a:r>
              <a:rPr lang="en-US" sz="11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[Birim 3]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Çalışan: [Sayı]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390824" y="1828800"/>
            <a:ext cx="2567864" cy="425196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390824" y="1828800"/>
            <a:ext cx="2567864" cy="73152"/>
          </a:xfrm>
          <a:prstGeom prst="rect">
            <a:avLst/>
          </a:prstGeom>
          <a:solidFill>
            <a:srgbClr val="1D5888"/>
          </a:solidFill>
          <a:ln w="12700">
            <a:solidFill>
              <a:srgbClr val="1D588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73704" y="201168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[Satış ve Pazarlama]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527984" y="2606040"/>
            <a:ext cx="2293544" cy="33375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Direktör: [Ad Soyad]</a:t>
            </a:r>
            <a:endParaRPr lang="en-US" sz="1400" dirty="0"/>
          </a:p>
          <a:p>
            <a:pPr lvl="1" marL="457200" indent="-228600">
              <a:spcAft>
                <a:spcPts val="400"/>
              </a:spcAft>
              <a:buSzPct val="100000"/>
              <a:buChar char="–"/>
            </a:pPr>
            <a:r>
              <a:rPr lang="en-US" sz="11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[Birim 1]</a:t>
            </a:r>
            <a:endParaRPr lang="en-US" sz="1400" dirty="0"/>
          </a:p>
          <a:p>
            <a:pPr lvl="1" marL="457200" indent="-228600">
              <a:spcAft>
                <a:spcPts val="400"/>
              </a:spcAft>
              <a:buSzPct val="100000"/>
              <a:buChar char="–"/>
            </a:pPr>
            <a:r>
              <a:rPr lang="en-US" sz="11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[Birim 2]</a:t>
            </a:r>
            <a:endParaRPr lang="en-US" sz="1400" dirty="0"/>
          </a:p>
          <a:p>
            <a:pPr lvl="1" marL="457200" indent="-228600">
              <a:spcAft>
                <a:spcPts val="400"/>
              </a:spcAft>
              <a:buSzPct val="100000"/>
              <a:buChar char="–"/>
            </a:pPr>
            <a:r>
              <a:rPr lang="en-US" sz="11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[Birim 3]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Çalışan: [Sayı]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233008" y="1828800"/>
            <a:ext cx="2567864" cy="425196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33008" y="1828800"/>
            <a:ext cx="2567864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15888" y="201168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[Finans]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370168" y="2606040"/>
            <a:ext cx="2293544" cy="33375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Direktör: [Ad Soyad]</a:t>
            </a:r>
            <a:endParaRPr lang="en-US" sz="1400" dirty="0"/>
          </a:p>
          <a:p>
            <a:pPr lvl="1" marL="457200" indent="-228600">
              <a:spcAft>
                <a:spcPts val="400"/>
              </a:spcAft>
              <a:buSzPct val="100000"/>
              <a:buChar char="–"/>
            </a:pPr>
            <a:r>
              <a:rPr lang="en-US" sz="11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[Muhasebe]</a:t>
            </a:r>
            <a:endParaRPr lang="en-US" sz="1400" dirty="0"/>
          </a:p>
          <a:p>
            <a:pPr lvl="1" marL="457200" indent="-228600">
              <a:spcAft>
                <a:spcPts val="400"/>
              </a:spcAft>
              <a:buSzPct val="100000"/>
              <a:buChar char="–"/>
            </a:pPr>
            <a:r>
              <a:rPr lang="en-US" sz="11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[Bütçe ve raporlama]</a:t>
            </a:r>
            <a:endParaRPr lang="en-US" sz="1400" dirty="0"/>
          </a:p>
          <a:p>
            <a:pPr lvl="1" marL="457200" indent="-228600">
              <a:spcAft>
                <a:spcPts val="400"/>
              </a:spcAft>
              <a:buSzPct val="100000"/>
              <a:buChar char="–"/>
            </a:pPr>
            <a:r>
              <a:rPr lang="en-US" sz="11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[Satın alma]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Çalışan: [Sayı]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9075191" y="1828800"/>
            <a:ext cx="2567864" cy="425196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75191" y="1828800"/>
            <a:ext cx="2567864" cy="73152"/>
          </a:xfrm>
          <a:prstGeom prst="rect">
            <a:avLst/>
          </a:prstGeom>
          <a:solidFill>
            <a:srgbClr val="1D5888"/>
          </a:solidFill>
          <a:ln w="12700">
            <a:solidFill>
              <a:srgbClr val="1D588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58071" y="201168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[İnsan Kaynakları]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9212351" y="2606040"/>
            <a:ext cx="2293544" cy="33375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Müdür: [Ad Soyad]</a:t>
            </a:r>
            <a:endParaRPr lang="en-US" sz="1400" dirty="0"/>
          </a:p>
          <a:p>
            <a:pPr lvl="1" marL="457200" indent="-228600">
              <a:spcAft>
                <a:spcPts val="400"/>
              </a:spcAft>
              <a:buSzPct val="100000"/>
              <a:buChar char="–"/>
            </a:pPr>
            <a:r>
              <a:rPr lang="en-US" sz="11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[İşe alım]</a:t>
            </a:r>
            <a:endParaRPr lang="en-US" sz="1400" dirty="0"/>
          </a:p>
          <a:p>
            <a:pPr lvl="1" marL="457200" indent="-228600">
              <a:spcAft>
                <a:spcPts val="400"/>
              </a:spcAft>
              <a:buSzPct val="100000"/>
              <a:buChar char="–"/>
            </a:pPr>
            <a:r>
              <a:rPr lang="en-US" sz="11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[Bordro ve özlük]</a:t>
            </a:r>
            <a:endParaRPr lang="en-US" sz="1400" dirty="0"/>
          </a:p>
          <a:p>
            <a:pPr lvl="1" marL="457200" indent="-228600">
              <a:spcAft>
                <a:spcPts val="400"/>
              </a:spcAft>
              <a:buSzPct val="100000"/>
              <a:buChar char="–"/>
            </a:pPr>
            <a:r>
              <a:rPr lang="en-US" sz="11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[Eğitim ve gelişim]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Çalışan: [Sayı]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Destek Fonksiyonları ve Bağımsız Roller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15258" cy="4389120"/>
          </a:xfrm>
          <a:prstGeom prst="roundRect">
            <a:avLst>
              <a:gd name="adj" fmla="val 260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691640"/>
            <a:ext cx="3515258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874520"/>
            <a:ext cx="31494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[Bilgi Teknolojileri]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2468880"/>
            <a:ext cx="324093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Sorumlu: [Ad Soyad]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Bağlı olduğu: [Pozisyon]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Kapsam: [Altyapı, yazılım, destek]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38218" y="1691640"/>
            <a:ext cx="3515258" cy="4389120"/>
          </a:xfrm>
          <a:prstGeom prst="roundRect">
            <a:avLst>
              <a:gd name="adj" fmla="val 260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38218" y="1691640"/>
            <a:ext cx="3515258" cy="73152"/>
          </a:xfrm>
          <a:prstGeom prst="rect">
            <a:avLst/>
          </a:prstGeom>
          <a:solidFill>
            <a:srgbClr val="1D5888"/>
          </a:solidFill>
          <a:ln w="12700">
            <a:solidFill>
              <a:srgbClr val="1D588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21098" y="1874520"/>
            <a:ext cx="31494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[Hukuk ve Uyum]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475378" y="2468880"/>
            <a:ext cx="324093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Sorumlu: [Ad Soyad / dış danışman]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Bağlı olduğu: [Pozisyon]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Kapsam: [Sözleşmeler, KVKK, uyum]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27797" y="1691640"/>
            <a:ext cx="3515258" cy="4389120"/>
          </a:xfrm>
          <a:prstGeom prst="roundRect">
            <a:avLst>
              <a:gd name="adj" fmla="val 260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127797" y="1691640"/>
            <a:ext cx="3515258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10677" y="1874520"/>
            <a:ext cx="31494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[İSG Birimi]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264957" y="2468880"/>
            <a:ext cx="324093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 güvenliği uzmanı: [Ad Soyad]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İşyeri hekimi: [Ad Soyad]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Kapsam: [Risk değerlendirmesi, eğitim]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914400" y="2834640"/>
            <a:ext cx="101800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Departman Detayları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914400" y="3840480"/>
            <a:ext cx="101800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Birimler, yöneticiler ve raporlama ilişkileri</a:t>
            </a:r>
            <a:endParaRPr lang="en-US" sz="18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02975" y="45720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[Departman Adı] Organizasyonu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115568"/>
            <a:ext cx="108658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Direktör / Müdür: [Ad Soyad]  ·  Bağlı olduğu: [Pozisyon]</a:t>
            </a:r>
            <a:endParaRPr lang="en-US" sz="14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94415" cy="914400"/>
        </p:xfrm>
        <a:graphic>
          <a:graphicData uri="http://schemas.openxmlformats.org/drawingml/2006/table">
            <a:tbl>
              <a:tblPr/>
              <a:tblGrid>
                <a:gridCol w="2550440"/>
                <a:gridCol w="2550440"/>
                <a:gridCol w="1530264"/>
                <a:gridCol w="446327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Birim / Ekip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Yönetici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Çalışan Sayısı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Temel Sorumluluk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[Birim 1]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[Ad Soyad]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[Sayı]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[Birimin ana çıktısı]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[Birim 2]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[Ad Soyad]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[Sayı]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[Birimin ana çıktısı]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[Birim 3]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[Ad Soyad]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[Sayı]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[Birimin ana çıktısı]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[Birim 4]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[Ad Soyad]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[Sayı]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[Birimin ana çıktısı]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Toplam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[Sayı]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Raporlama İlişkileri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115568"/>
            <a:ext cx="108658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Kilit pozisyonların bağlılık ve görev tanımı bilgileri</a:t>
            </a:r>
            <a:endParaRPr lang="en-US" sz="1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94415" cy="914400"/>
        </p:xfrm>
        <a:graphic>
          <a:graphicData uri="http://schemas.openxmlformats.org/drawingml/2006/table">
            <a:tbl>
              <a:tblPr/>
              <a:tblGrid>
                <a:gridCol w="2521458"/>
                <a:gridCol w="2521458"/>
                <a:gridCol w="2521458"/>
                <a:gridCol w="1765021"/>
                <a:gridCol w="1765021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Pozisyon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Kişi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Bağlı Olduğu Pozisyon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Doğrudan Bağlı Sayısı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Görev Tanımı Kodu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Genel Müdür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[Ad Soyad]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Yönetim Kurulu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[Sayı]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[GT-001]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[Direktör 1]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[Ad Soyad]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Genel Müdür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[Sayı]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[GT-0xx]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[Direktör 2]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[Ad Soyad]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Genel Müdür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[Sayı]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[GT-0xx]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[Müdür 1]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[Ad Soyad]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[Direktör 1]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[Sayı]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[GT-0xx]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[Müdür 2]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[Ad Soyad]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[Direktör 2]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[Sayı]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[GT-0xx]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İK Müdürü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[Ad Soyad]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Genel Müdür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[Sayı]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[GT-0xx]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914400" y="2834640"/>
            <a:ext cx="101800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Sorumluluk ve Yetki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914400" y="3840480"/>
            <a:ext cx="101800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 yapar, kim onaylar, kime danışılır?</a:t>
            </a:r>
            <a:endParaRPr lang="en-US" sz="18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02975" y="45720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Sorumluluk Matrisi (RACI)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115568"/>
            <a:ext cx="108658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R: Yapan · A: Onaylayan (hesap veren) · C: Danışılan · I: Bilgilendirilen</a:t>
            </a:r>
            <a:endParaRPr lang="en-US" sz="14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94415" cy="914400"/>
        </p:xfrm>
        <a:graphic>
          <a:graphicData uri="http://schemas.openxmlformats.org/drawingml/2006/table">
            <a:tbl>
              <a:tblPr/>
              <a:tblGrid>
                <a:gridCol w="3870145"/>
                <a:gridCol w="1548058"/>
                <a:gridCol w="1290048"/>
                <a:gridCol w="1806068"/>
                <a:gridCol w="1290048"/>
                <a:gridCol w="1290048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Süreç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Genel Müdür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Birim Yöneticisi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Finans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Çalışan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Kadro planlama ve yeni pozisyon açma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İşe alım kararı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Ücret artışı ve terfi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Yıllık izin onayı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Performans değerlendirmesi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Eğitim planı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Disiplin süreci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Organizasyon şeması güncellemesi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Onay Yetkileri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115568"/>
            <a:ext cx="108658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Tutar ve konu bazında onay limitleri</a:t>
            </a:r>
            <a:endParaRPr lang="en-US" sz="14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94415" cy="914400"/>
        </p:xfrm>
        <a:graphic>
          <a:graphicData uri="http://schemas.openxmlformats.org/drawingml/2006/table">
            <a:tbl>
              <a:tblPr/>
              <a:tblGrid>
                <a:gridCol w="3486816"/>
                <a:gridCol w="2535866"/>
                <a:gridCol w="2535866"/>
                <a:gridCol w="2535866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İşlem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Birim Yöneticisi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Direktör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Genel Müdür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Satın alma / harcama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[[Tutar] TL'ye kadar]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[[Tutar] TL'ye kadar]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[Üzeri]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Bütçe içi yeni işe alım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Talep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Onay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Bilgi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Bütçe dışı kadro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Talep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Öneri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Onay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Fazla çalışma talebi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Onay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Bilgi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Seyahat ve masraf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[Limit]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[Limit]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[Limit]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Yapı Sağlığı Kontrol Listesi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6766560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çalışanın tek ve net bir yöneticisi var mı?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yöneticiye bağlı çalışan sayısı yönetilebilir düzeyde mi?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Yalnızca bir iki kişiyi yöneten gereksiz ara kademe var mı?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Sahipsiz kalan bir fonksiyon veya süreç var mı?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Kilit pozisyonların yedeği (vekili) belirlendi mi?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pozisyonun güncel ve imzalı görev tanımı var mı?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7863840" y="1691640"/>
            <a:ext cx="3779215" cy="4389120"/>
          </a:xfrm>
          <a:prstGeom prst="roundRect">
            <a:avLst>
              <a:gd name="adj" fmla="val 2903"/>
            </a:avLst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046720" y="1874520"/>
            <a:ext cx="3413455" cy="4023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İpucu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Şemayı kişilere göre değil rollere göre tasarlayın; önce pozisyonları belirleyin, sonra kişileri yerleştirin.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Şema Güncelleme Süreci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1226485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26485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2003725" y="2148840"/>
            <a:ext cx="14288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7" name="Shape 5"/>
          <p:cNvSpPr/>
          <p:nvPr/>
        </p:nvSpPr>
        <p:spPr>
          <a:xfrm>
            <a:off x="548640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Talep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Birim yöneticisi değişiklik talebini gerekçesiyle İK'ya iletir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478286" y="178308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78286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255526" y="2148840"/>
            <a:ext cx="14288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12" name="Shape 10"/>
          <p:cNvSpPr/>
          <p:nvPr/>
        </p:nvSpPr>
        <p:spPr>
          <a:xfrm>
            <a:off x="2800441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891881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İK kadro, bütçe ve görev tanımı etkisini değerlendirir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730088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730088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507328" y="2148840"/>
            <a:ext cx="14288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5052243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143683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Onay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Genel müdür / yönetim değişikliği onaylar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981889" y="178308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981889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8759129" y="2148840"/>
            <a:ext cx="14288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22" name="Shape 20"/>
          <p:cNvSpPr/>
          <p:nvPr/>
        </p:nvSpPr>
        <p:spPr>
          <a:xfrm>
            <a:off x="7304044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395484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Güncelleme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Şema, görev tanımları ve sistem kayıtları güncellenir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10233690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233690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26" name="Shape 24"/>
          <p:cNvSpPr/>
          <p:nvPr/>
        </p:nvSpPr>
        <p:spPr>
          <a:xfrm>
            <a:off x="9555846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647286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Duyuru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Değişiklik ilgili çalışanlara ve tüm şirkete duyurulur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E28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849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7208" y="1188720"/>
            <a:ext cx="1097280" cy="10972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560320"/>
            <a:ext cx="1036289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Sorular ve Öneriler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1371600" y="3474720"/>
            <a:ext cx="944849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9D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Organizasyon yapısıyla ilgili sorularınız için: [İK Sorumlusu]  ·  [e-posta]  ·  [dahili]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914400" y="5577840"/>
            <a:ext cx="103628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ikpartner</a:t>
            </a:r>
            <a:r>
              <a:rPr lang="en-US" sz="14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.com</a:t>
            </a:r>
            <a:r>
              <a:rPr lang="en-US" sz="14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0538 949 22 87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İK Partner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Organizasyon Şeması</dc:title>
  <dc:subject>PptxGenJS Presentation</dc:subject>
  <dc:creator>İK Partner</dc:creator>
  <cp:lastModifiedBy>İK Partner</cp:lastModifiedBy>
  <cp:revision>1</cp:revision>
  <dcterms:created xsi:type="dcterms:W3CDTF">2026-10-12T11:08:14Z</dcterms:created>
  <dcterms:modified xsi:type="dcterms:W3CDTF">2026-10-12T11:08:14Z</dcterms:modified>
</cp:coreProperties>
</file>