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sunum tüm çalışanlara yönelik genel bir farkındalık eğitimidir; hukuki danışmanlık yerine geçmez. Şirketinizin KVKK politikası, iç bildirim kanalı ve sorumlu kişileriyle köşeli parantezli alanları doldurun. Katılımı imzalı katılım listesi veya eğitim sistemiyle kayıt altına alın.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Eğitime katılımcılara günlük işlerinde hangi kişisel verilere eriştiklerini sorarak başlayın; bu, konuyu somutlaştırır.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Ceza tutarlarına girmeyin; amaç korku değil, doğru davranış alışkanlığı kazandırmaktır.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Aydınlatma ile açık rızanın farkını vurgulayın: aydınlatma her durumda yapılır; açık rıza ise yalnızca kanundaki diğer işleme şartları yoksa aranır.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ilkeler 6698 sayılı Kanun'un 4. maddesinde yer alır. Her ilke için katılımcılardan kendi işlerinden bir örnek isteyin.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Sağlık verilerinin özel nitelikli olduğunu ve yalnızca yetkili kişilerce, ek güvenlik önlemleriyle işlenebileceğini hatırlatın.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iki listeyi şirketinizin bilgi güvenliği politikasıyla uyumlu hale getirin ve eğitim sonrası çalışanlara tek sayfa olarak dağıtın.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Senaryoları katılımcılarla tartışarak çözün; doğru cevabı vermeden önce birkaç görüş alın. Kendi şirketinize özgü senaryolar ekleyin.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Çalışanların 'Bu ihlal mi?' diye düşünüp bildirimi geciktirmemesi gerektiğini vurgulayın: şüphe varsa bildirilir.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Önemli ayrım: Kişisel Verileri Koruma Kurulu'na en geç 72 saat içinde bildirim yapmak veri sorumlusu olarak şirketin yükümlülüğüdür. Çalışanın görevi, fark ettiği olayı derhal iç kanala bildirmektir. Bu sürenin işleyebilmesi için iç bildirimin gecikmemesi kritiktir. İç bildirim kanalı: [e-posta / telefon / 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Çalışanların kendilerine gelen başvuruyu doğru birime yönlendirmesi, 30 günlük yanıt süresinin kaçırılmaması için önemlidir. Yetkili birim: [KVKK sorumlusu / hukuk / İK].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Katılımcılara her ifade için doğru veya yanlış dedirtin, ardından cevap slaytına geçin.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Yanlış cevapların yoğunlaştığı soruları not edin; bir sonraki eğitimde bu konulara daha fazla zaman ayırın.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IKP">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6400800"/>
            <a:ext cx="12191695" cy="457200"/>
          </a:xfrm>
          <a:prstGeom prst="rect">
            <a:avLst/>
          </a:prstGeom>
          <a:solidFill>
            <a:srgbClr val="F5F8FB"/>
          </a:solidFill>
          <a:ln/>
        </p:spPr>
      </p:sp>
      <p:sp>
        <p:nvSpPr>
          <p:cNvPr id="3" name="Shape 1"/>
          <p:cNvSpPr/>
          <p:nvPr/>
        </p:nvSpPr>
        <p:spPr>
          <a:xfrm>
            <a:off x="0" y="6400800"/>
            <a:ext cx="12191695" cy="27432"/>
          </a:xfrm>
          <a:prstGeom prst="rect">
            <a:avLst/>
          </a:prstGeom>
          <a:solidFill>
            <a:srgbClr val="13B8A7"/>
          </a:solidFill>
          <a:ln/>
        </p:spPr>
      </p:sp>
      <p:pic>
        <p:nvPicPr>
          <p:cNvPr id="4" name="Image 0" descr="preencoded.png">    </p:cNvPr>
          <p:cNvPicPr>
            <a:picLocks noChangeAspect="1"/>
          </p:cNvPicPr>
          <p:nvPr/>
        </p:nvPicPr>
        <p:blipFill>
          <a:blip r:embed="rId1"/>
          <a:stretch>
            <a:fillRect/>
          </a:stretch>
        </p:blipFill>
        <p:spPr>
          <a:xfrm>
            <a:off x="548640" y="6473952"/>
            <a:ext cx="292608" cy="292608"/>
          </a:xfrm>
          <a:prstGeom prst="rect">
            <a:avLst/>
          </a:prstGeom>
        </p:spPr>
      </p:pic>
      <p:sp>
        <p:nvSpPr>
          <p:cNvPr id="5" name="Text 2"/>
          <p:cNvSpPr/>
          <p:nvPr/>
        </p:nvSpPr>
        <p:spPr>
          <a:xfrm>
            <a:off x="932688" y="6446520"/>
            <a:ext cx="7315200" cy="365760"/>
          </a:xfrm>
          <a:prstGeom prst="rect">
            <a:avLst/>
          </a:prstGeom>
          <a:noFill/>
          <a:ln/>
        </p:spPr>
        <p:txBody>
          <a:bodyPr wrap="square" rtlCol="0" anchor="ctr"/>
          <a:lstStyle/>
          <a:p>
            <a:pPr indent="0" marL="0">
              <a:buNone/>
            </a:pPr>
            <a:r>
              <a:rPr lang="en-US" sz="1000" dirty="0">
                <a:solidFill>
                  <a:srgbClr val="5A6B82"/>
                </a:solidFill>
                <a:latin typeface="Calibri" pitchFamily="34" charset="0"/>
                <a:ea typeface="Calibri" pitchFamily="34" charset="-122"/>
                <a:cs typeface="Calibri" pitchFamily="34" charset="-120"/>
              </a:rPr>
              <a:t>ikpartner.com  ·  KVKK Farkındalık Eğitimi</a:t>
            </a:r>
            <a:endParaRPr lang="en-US" sz="1000" dirty="0"/>
          </a:p>
        </p:txBody>
      </p:sp>
      <p:sp>
        <p:nvSpPr>
          <p:cNvPr id="25" name="Slide Number Placeholder 0"/>
          <p:cNvSpPr>
            <a:spLocks noGrp="1"/>
          </p:cNvSpPr>
          <p:nvPr>
            <p:ph type="sldNum" sz="quarter" idx="4294967295"/>
          </p:nvPr>
        </p:nvSpPr>
        <p:spPr>
          <a:xfrm>
            <a:off x="11094415" y="6464808"/>
            <a:ext cx="548640" cy="329184"/>
          </a:xfrm>
          <a:prstGeom prst="rect">
            <a:avLst/>
          </a:prstGeom>
          <a:extLst>
            <a:ext uri="{C572A759-6A51-4108-AA02-DFA0A04FC94B}">
              <ma14:wrappingTextBoxFlag xmlns:ma14="http://schemas.microsoft.com/office/mac/drawingml/2011/main" val="0"/>
            </a:ext>
          </a:extLst>
        </p:spPr>
        <p:txBody>
          <a:bodyPr/>
          <a:lstStyle>
            <a:lvl1pPr>
              <a:defRPr sz="1000">
                <a:solidFill>
                  <a:srgbClr val="8C9BB0"/>
                </a:solidFill>
                <a:latin typeface="Calibri"/>
                <a:ea typeface="Calibri"/>
                <a:cs typeface="Calibri"/>
              </a:defRPr>
            </a:lvl1pPr>
          </a:lstStyle>
          <a:p>
            <a:pPr algn="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4415" y="6464808"/>
            <a:ext cx="548640" cy="329184"/>
          </a:xfrm>
          <a:prstGeom prst="rect">
            <a:avLst/>
          </a:prstGeom>
          <a:extLst>
            <a:ext uri="{C572A759-6A51-4108-AA02-DFA0A04FC94B}">
              <ma14:wrappingTextBoxFlag xmlns:ma14="http://schemas.microsoft.com/office/mac/drawingml/2011/main" val="0"/>
            </a:ext>
          </a:extLst>
        </p:spPr>
        <p:txBody>
          <a:bodyPr/>
          <a:lstStyle>
            <a:lvl1pPr>
              <a:defRPr sz="1000">
                <a:solidFill>
                  <a:srgbClr val="8C9BB0"/>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2849"/>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E2849"/>
          </a:solidFill>
          <a:ln/>
        </p:spPr>
      </p:sp>
      <p:sp>
        <p:nvSpPr>
          <p:cNvPr id="3" name="Shape 1"/>
          <p:cNvSpPr/>
          <p:nvPr/>
        </p:nvSpPr>
        <p:spPr>
          <a:xfrm>
            <a:off x="7985455" y="-1463040"/>
            <a:ext cx="5669280" cy="5669280"/>
          </a:xfrm>
          <a:prstGeom prst="ellipse">
            <a:avLst/>
          </a:prstGeom>
          <a:solidFill>
            <a:srgbClr val="1D5888">
              <a:alpha val="45000"/>
            </a:srgbClr>
          </a:solidFill>
          <a:ln w="12700">
            <a:solidFill>
              <a:srgbClr val="1D5888">
                <a:alpha val="0"/>
              </a:srgbClr>
            </a:solidFill>
            <a:prstDash val="solid"/>
          </a:ln>
        </p:spPr>
      </p:sp>
      <p:sp>
        <p:nvSpPr>
          <p:cNvPr id="4" name="Shape 2"/>
          <p:cNvSpPr/>
          <p:nvPr/>
        </p:nvSpPr>
        <p:spPr>
          <a:xfrm>
            <a:off x="9997135" y="4846320"/>
            <a:ext cx="2926080" cy="2926080"/>
          </a:xfrm>
          <a:prstGeom prst="ellipse">
            <a:avLst/>
          </a:prstGeom>
          <a:solidFill>
            <a:srgbClr val="13B8A7">
              <a:alpha val="25000"/>
            </a:srgbClr>
          </a:solidFill>
          <a:ln w="12700">
            <a:solidFill>
              <a:srgbClr val="13B8A7">
                <a:alpha val="0"/>
              </a:srgbClr>
            </a:solidFill>
            <a:prstDash val="solid"/>
          </a:ln>
        </p:spPr>
      </p:sp>
      <p:pic>
        <p:nvPicPr>
          <p:cNvPr id="5" name="Image 0" descr="preencoded.png">    </p:cNvPr>
          <p:cNvPicPr>
            <a:picLocks noChangeAspect="1"/>
          </p:cNvPicPr>
          <p:nvPr/>
        </p:nvPicPr>
        <p:blipFill>
          <a:blip r:embed="rId1"/>
          <a:stretch>
            <a:fillRect/>
          </a:stretch>
        </p:blipFill>
        <p:spPr>
          <a:xfrm>
            <a:off x="640080" y="548640"/>
            <a:ext cx="822960" cy="822960"/>
          </a:xfrm>
          <a:prstGeom prst="rect">
            <a:avLst/>
          </a:prstGeom>
        </p:spPr>
      </p:pic>
      <p:sp>
        <p:nvSpPr>
          <p:cNvPr id="6" name="Text 3"/>
          <p:cNvSpPr/>
          <p:nvPr/>
        </p:nvSpPr>
        <p:spPr>
          <a:xfrm>
            <a:off x="1600200" y="685800"/>
            <a:ext cx="4572000" cy="548640"/>
          </a:xfrm>
          <a:prstGeom prst="rect">
            <a:avLst/>
          </a:prstGeom>
          <a:noFill/>
          <a:ln/>
        </p:spPr>
        <p:txBody>
          <a:bodyPr wrap="square" lIns="0" tIns="0" rIns="0" bIns="0" rtlCol="0" anchor="ctr"/>
          <a:lstStyle/>
          <a:p>
            <a:pPr indent="0" marL="0">
              <a:buNone/>
            </a:pPr>
            <a:r>
              <a:rPr lang="en-US" sz="2400" b="1" dirty="0">
                <a:solidFill>
                  <a:srgbClr val="FFFFFF"/>
                </a:solidFill>
                <a:latin typeface="Calibri" pitchFamily="34" charset="0"/>
                <a:ea typeface="Calibri" pitchFamily="34" charset="-122"/>
                <a:cs typeface="Calibri" pitchFamily="34" charset="-120"/>
              </a:rPr>
              <a:t>ikpartner</a:t>
            </a:r>
            <a:r>
              <a:rPr lang="en-US" sz="2400" b="1" dirty="0">
                <a:solidFill>
                  <a:srgbClr val="13B8A7"/>
                </a:solidFill>
                <a:latin typeface="Calibri" pitchFamily="34" charset="0"/>
                <a:ea typeface="Calibri" pitchFamily="34" charset="-122"/>
                <a:cs typeface="Calibri" pitchFamily="34" charset="-120"/>
              </a:rPr>
              <a:t>.com</a:t>
            </a:r>
            <a:endParaRPr lang="en-US" sz="2400" dirty="0"/>
          </a:p>
        </p:txBody>
      </p:sp>
      <p:sp>
        <p:nvSpPr>
          <p:cNvPr id="7" name="Shape 4"/>
          <p:cNvSpPr/>
          <p:nvPr/>
        </p:nvSpPr>
        <p:spPr>
          <a:xfrm>
            <a:off x="640080" y="2514600"/>
            <a:ext cx="1005840" cy="73152"/>
          </a:xfrm>
          <a:prstGeom prst="rect">
            <a:avLst/>
          </a:prstGeom>
          <a:solidFill>
            <a:srgbClr val="13B8A7"/>
          </a:solidFill>
          <a:ln w="12700">
            <a:solidFill>
              <a:srgbClr val="13B8A7"/>
            </a:solidFill>
            <a:prstDash val="solid"/>
          </a:ln>
        </p:spPr>
      </p:sp>
      <p:sp>
        <p:nvSpPr>
          <p:cNvPr id="8" name="Text 5"/>
          <p:cNvSpPr/>
          <p:nvPr/>
        </p:nvSpPr>
        <p:spPr>
          <a:xfrm>
            <a:off x="640080" y="2697480"/>
            <a:ext cx="8686800" cy="1463040"/>
          </a:xfrm>
          <a:prstGeom prst="rect">
            <a:avLst/>
          </a:prstGeom>
          <a:noFill/>
          <a:ln/>
        </p:spPr>
        <p:txBody>
          <a:bodyPr wrap="square" lIns="0" tIns="0" rIns="0" bIns="0" rtlCol="0" anchor="t">
            <a:normAutofit/>
          </a:bodyPr>
          <a:lstStyle/>
          <a:p>
            <a:pPr indent="0" marL="0">
              <a:buNone/>
            </a:pPr>
            <a:r>
              <a:rPr lang="en-US" sz="4000" b="1" dirty="0">
                <a:solidFill>
                  <a:srgbClr val="FFFFFF"/>
                </a:solidFill>
                <a:latin typeface="Calibri" pitchFamily="34" charset="0"/>
                <a:ea typeface="Calibri" pitchFamily="34" charset="-122"/>
                <a:cs typeface="Calibri" pitchFamily="34" charset="-120"/>
              </a:rPr>
              <a:t>KVKK Farkındalık Eğitimi</a:t>
            </a:r>
            <a:endParaRPr lang="en-US" sz="4000" dirty="0"/>
          </a:p>
        </p:txBody>
      </p:sp>
      <p:sp>
        <p:nvSpPr>
          <p:cNvPr id="9" name="Text 6"/>
          <p:cNvSpPr/>
          <p:nvPr/>
        </p:nvSpPr>
        <p:spPr>
          <a:xfrm>
            <a:off x="640080" y="4206240"/>
            <a:ext cx="8686800" cy="822960"/>
          </a:xfrm>
          <a:prstGeom prst="rect">
            <a:avLst/>
          </a:prstGeom>
          <a:noFill/>
          <a:ln/>
        </p:spPr>
        <p:txBody>
          <a:bodyPr wrap="square" lIns="0" tIns="0" rIns="0" bIns="0" rtlCol="0" anchor="t"/>
          <a:lstStyle/>
          <a:p>
            <a:pPr indent="0" marL="0">
              <a:buNone/>
            </a:pPr>
            <a:r>
              <a:rPr lang="en-US" sz="1800" dirty="0">
                <a:solidFill>
                  <a:srgbClr val="C9D6E6"/>
                </a:solidFill>
                <a:latin typeface="Calibri" pitchFamily="34" charset="0"/>
                <a:ea typeface="Calibri" pitchFamily="34" charset="-122"/>
                <a:cs typeface="Calibri" pitchFamily="34" charset="-120"/>
              </a:rPr>
              <a:t>Çalışanlar için kişisel verilerin korunması: temel kavramlar, günlük kurallar ve ihlal bildirimi</a:t>
            </a:r>
            <a:endParaRPr lang="en-US" sz="1800" dirty="0"/>
          </a:p>
        </p:txBody>
      </p:sp>
      <p:sp>
        <p:nvSpPr>
          <p:cNvPr id="10" name="Text 7"/>
          <p:cNvSpPr/>
          <p:nvPr/>
        </p:nvSpPr>
        <p:spPr>
          <a:xfrm>
            <a:off x="640080" y="5852160"/>
            <a:ext cx="8229600" cy="365760"/>
          </a:xfrm>
          <a:prstGeom prst="rect">
            <a:avLst/>
          </a:prstGeom>
          <a:noFill/>
          <a:ln/>
        </p:spPr>
        <p:txBody>
          <a:bodyPr wrap="square" lIns="0" tIns="0" rIns="0" bIns="0" rtlCol="0" anchor="ctr"/>
          <a:lstStyle/>
          <a:p>
            <a:pPr indent="0" marL="0">
              <a:buNone/>
            </a:pPr>
            <a:r>
              <a:rPr lang="en-US" sz="1300" dirty="0">
                <a:solidFill>
                  <a:srgbClr val="AFC3DA"/>
                </a:solidFill>
                <a:latin typeface="Calibri" pitchFamily="34" charset="0"/>
                <a:ea typeface="Calibri" pitchFamily="34" charset="-122"/>
                <a:cs typeface="Calibri" pitchFamily="34" charset="-120"/>
              </a:rPr>
              <a:t>[Şirket Adı]  ·  [Eğitmen Adı]  ·  [Tarih]</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48640" y="502920"/>
            <a:ext cx="109728" cy="566928"/>
          </a:xfrm>
          <a:prstGeom prst="rect">
            <a:avLst/>
          </a:prstGeom>
          <a:solidFill>
            <a:srgbClr val="13B8A7"/>
          </a:solidFill>
          <a:ln w="12700">
            <a:solidFill>
              <a:srgbClr val="13B8A7"/>
            </a:solidFill>
            <a:prstDash val="solid"/>
          </a:ln>
        </p:spPr>
      </p:sp>
      <p:sp>
        <p:nvSpPr>
          <p:cNvPr id="3" name="Text 1"/>
          <p:cNvSpPr/>
          <p:nvPr/>
        </p:nvSpPr>
        <p:spPr>
          <a:xfrm>
            <a:off x="777240" y="384048"/>
            <a:ext cx="10865815" cy="777240"/>
          </a:xfrm>
          <a:prstGeom prst="rect">
            <a:avLst/>
          </a:prstGeom>
          <a:noFill/>
          <a:ln/>
        </p:spPr>
        <p:txBody>
          <a:bodyPr wrap="square" lIns="0" tIns="0" rIns="0" bIns="0" rtlCol="0" anchor="ctr"/>
          <a:lstStyle/>
          <a:p>
            <a:pPr indent="0" marL="0">
              <a:buNone/>
            </a:pPr>
            <a:r>
              <a:rPr lang="en-US" sz="2800" b="1" dirty="0">
                <a:solidFill>
                  <a:srgbClr val="0E2849"/>
                </a:solidFill>
                <a:latin typeface="Calibri" pitchFamily="34" charset="0"/>
                <a:ea typeface="Calibri" pitchFamily="34" charset="-122"/>
                <a:cs typeface="Calibri" pitchFamily="34" charset="-120"/>
              </a:rPr>
              <a:t>Gündem</a:t>
            </a:r>
            <a:endParaRPr lang="en-US" sz="2800" dirty="0"/>
          </a:p>
        </p:txBody>
      </p:sp>
      <p:sp>
        <p:nvSpPr>
          <p:cNvPr id="4" name="Text 2"/>
          <p:cNvSpPr/>
          <p:nvPr/>
        </p:nvSpPr>
        <p:spPr>
          <a:xfrm>
            <a:off x="777240" y="1691640"/>
            <a:ext cx="10865815" cy="4389120"/>
          </a:xfrm>
          <a:prstGeom prst="rect">
            <a:avLst/>
          </a:prstGeom>
          <a:noFill/>
          <a:ln/>
        </p:spPr>
        <p:txBody>
          <a:bodyPr wrap="square" lIns="50800" tIns="50800" rIns="50800" bIns="50800" rtlCol="0" anchor="t">
            <a:normAutofit/>
          </a:bodyPr>
          <a:lstStyle/>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KVKK neden hepimizi ilgilendirir?</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Temel kavramlar</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Kişisel veri işlemenin temel ilkeleri</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İK süreçlerinde ve günlük işte kişisel veriler</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Yapılması ve yapılmaması gerekenler</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Veri ihlali: fark etme ve bildirme</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İlgili kişi hakları</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Kısa test</a:t>
            </a:r>
            <a:endParaRPr lang="en-US" sz="1600" dirty="0"/>
          </a:p>
        </p:txBody>
      </p:sp>
      <p:sp>
        <p:nvSpPr>
          <p:cNvPr id="25" name="Slide Number Placeholder 0"/>
          <p:cNvSpPr>
            <a:spLocks noGrp="1"/>
          </p:cNvSpPr>
          <p:nvPr>
            <p:ph type="sldNum" sz="quarter" idx="4294967295"/>
          </p:nvPr>
        </p:nvSpPr>
        <p:spPr>
          <a:xfrm>
            <a:off x="11094415" y="6464808"/>
            <a:ext cx="548640" cy="329184"/>
          </a:xfrm>
          <a:prstGeom prst="rect">
            <a:avLst/>
          </a:prstGeom>
          <a:extLst>
            <a:ext uri="{C572A759-6A51-4108-AA02-DFA0A04FC94B}">
              <ma14:wrappingTextBoxFlag xmlns:ma14="http://schemas.microsoft.com/office/mac/drawingml/2011/main" val="0"/>
            </a:ext>
          </a:extLst>
        </p:spPr>
        <p:txBody>
          <a:bodyPr/>
          <a:lstStyle>
            <a:lvl1pPr>
              <a:defRPr sz="1000">
                <a:solidFill>
                  <a:srgbClr val="8C9BB0"/>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548640" y="502920"/>
            <a:ext cx="109728" cy="566928"/>
          </a:xfrm>
          <a:prstGeom prst="rect">
            <a:avLst/>
          </a:prstGeom>
          <a:solidFill>
            <a:srgbClr val="13B8A7"/>
          </a:solidFill>
          <a:ln w="12700">
            <a:solidFill>
              <a:srgbClr val="13B8A7"/>
            </a:solidFill>
            <a:prstDash val="solid"/>
          </a:ln>
        </p:spPr>
      </p:sp>
      <p:sp>
        <p:nvSpPr>
          <p:cNvPr id="3" name="Text 1"/>
          <p:cNvSpPr/>
          <p:nvPr/>
        </p:nvSpPr>
        <p:spPr>
          <a:xfrm>
            <a:off x="777240" y="384048"/>
            <a:ext cx="10865815" cy="777240"/>
          </a:xfrm>
          <a:prstGeom prst="rect">
            <a:avLst/>
          </a:prstGeom>
          <a:noFill/>
          <a:ln/>
        </p:spPr>
        <p:txBody>
          <a:bodyPr wrap="square" lIns="0" tIns="0" rIns="0" bIns="0" rtlCol="0" anchor="ctr"/>
          <a:lstStyle/>
          <a:p>
            <a:pPr indent="0" marL="0">
              <a:buNone/>
            </a:pPr>
            <a:r>
              <a:rPr lang="en-US" sz="2800" b="1" dirty="0">
                <a:solidFill>
                  <a:srgbClr val="0E2849"/>
                </a:solidFill>
                <a:latin typeface="Calibri" pitchFamily="34" charset="0"/>
                <a:ea typeface="Calibri" pitchFamily="34" charset="-122"/>
                <a:cs typeface="Calibri" pitchFamily="34" charset="-120"/>
              </a:rPr>
              <a:t>KVKK Neden Hepimizi İlgilendirir?</a:t>
            </a:r>
            <a:endParaRPr lang="en-US" sz="2800" dirty="0"/>
          </a:p>
        </p:txBody>
      </p:sp>
      <p:sp>
        <p:nvSpPr>
          <p:cNvPr id="4" name="Text 2"/>
          <p:cNvSpPr/>
          <p:nvPr/>
        </p:nvSpPr>
        <p:spPr>
          <a:xfrm>
            <a:off x="777240" y="1691640"/>
            <a:ext cx="6766560" cy="4389120"/>
          </a:xfrm>
          <a:prstGeom prst="rect">
            <a:avLst/>
          </a:prstGeom>
          <a:noFill/>
          <a:ln/>
        </p:spPr>
        <p:txBody>
          <a:bodyPr wrap="square" lIns="50800" tIns="50800" rIns="50800" bIns="50800" rtlCol="0" anchor="t">
            <a:normAutofit/>
          </a:bodyPr>
          <a:lstStyle/>
          <a:p>
            <a:pPr marL="279400" indent="-279400">
              <a:spcAft>
                <a:spcPts val="1000"/>
              </a:spcAft>
              <a:buSzPct val="100000"/>
              <a:buChar char="■"/>
            </a:pPr>
            <a:r>
              <a:rPr lang="en-US" sz="1800" dirty="0">
                <a:solidFill>
                  <a:srgbClr val="3A4A61"/>
                </a:solidFill>
                <a:latin typeface="Calibri" pitchFamily="34" charset="0"/>
                <a:ea typeface="Calibri" pitchFamily="34" charset="-122"/>
                <a:cs typeface="Calibri" pitchFamily="34" charset="-120"/>
              </a:rPr>
              <a:t>6698 sayılı Kişisel Verilerin Korunması Kanunu, kişisel verilerin işlenmesinde temel hak ve özgürlükleri korur</a:t>
            </a:r>
            <a:endParaRPr lang="en-US" sz="1800" dirty="0"/>
          </a:p>
          <a:p>
            <a:pPr marL="279400" indent="-279400">
              <a:spcAft>
                <a:spcPts val="1000"/>
              </a:spcAft>
              <a:buSzPct val="100000"/>
              <a:buChar char="■"/>
            </a:pPr>
            <a:r>
              <a:rPr lang="en-US" sz="1800" dirty="0">
                <a:solidFill>
                  <a:srgbClr val="3A4A61"/>
                </a:solidFill>
                <a:latin typeface="Calibri" pitchFamily="34" charset="0"/>
                <a:ea typeface="Calibri" pitchFamily="34" charset="-122"/>
                <a:cs typeface="Calibri" pitchFamily="34" charset="-120"/>
              </a:rPr>
              <a:t>Şirketimiz veri sorumlusudur; ancak verilere her gün erişen ve verileri işleyen bizleriz</a:t>
            </a:r>
            <a:endParaRPr lang="en-US" sz="1800" dirty="0"/>
          </a:p>
          <a:p>
            <a:pPr marL="279400" indent="-279400">
              <a:spcAft>
                <a:spcPts val="1000"/>
              </a:spcAft>
              <a:buSzPct val="100000"/>
              <a:buChar char="■"/>
            </a:pPr>
            <a:r>
              <a:rPr lang="en-US" sz="1800" dirty="0">
                <a:solidFill>
                  <a:srgbClr val="3A4A61"/>
                </a:solidFill>
                <a:latin typeface="Calibri" pitchFamily="34" charset="0"/>
                <a:ea typeface="Calibri" pitchFamily="34" charset="-122"/>
                <a:cs typeface="Calibri" pitchFamily="34" charset="-120"/>
              </a:rPr>
              <a:t>Çalışan, aday, müşteri ve tedarikçi verileri aynı özeni gerektirir</a:t>
            </a:r>
            <a:endParaRPr lang="en-US" sz="1800" dirty="0"/>
          </a:p>
          <a:p>
            <a:pPr marL="279400" indent="-279400">
              <a:spcAft>
                <a:spcPts val="1000"/>
              </a:spcAft>
              <a:buSzPct val="100000"/>
              <a:buChar char="■"/>
            </a:pPr>
            <a:r>
              <a:rPr lang="en-US" sz="1800" dirty="0">
                <a:solidFill>
                  <a:srgbClr val="3A4A61"/>
                </a:solidFill>
                <a:latin typeface="Calibri" pitchFamily="34" charset="0"/>
                <a:ea typeface="Calibri" pitchFamily="34" charset="-122"/>
                <a:cs typeface="Calibri" pitchFamily="34" charset="-120"/>
              </a:rPr>
              <a:t>Tek bir dikkatsiz e-posta veya kayıp cihaz ciddi sonuçlar doğurabilir</a:t>
            </a:r>
            <a:endParaRPr lang="en-US" sz="1800" dirty="0"/>
          </a:p>
          <a:p>
            <a:pPr marL="279400" indent="-279400">
              <a:spcAft>
                <a:spcPts val="1000"/>
              </a:spcAft>
              <a:buSzPct val="100000"/>
              <a:buChar char="■"/>
            </a:pPr>
            <a:r>
              <a:rPr lang="en-US" sz="1800" dirty="0">
                <a:solidFill>
                  <a:srgbClr val="3A4A61"/>
                </a:solidFill>
                <a:latin typeface="Calibri" pitchFamily="34" charset="0"/>
                <a:ea typeface="Calibri" pitchFamily="34" charset="-122"/>
                <a:cs typeface="Calibri" pitchFamily="34" charset="-120"/>
              </a:rPr>
              <a:t>Kurallara uymak hem kişilerin haklarını hem şirketimizi korur</a:t>
            </a:r>
            <a:endParaRPr lang="en-US" sz="1800" dirty="0"/>
          </a:p>
        </p:txBody>
      </p:sp>
      <p:sp>
        <p:nvSpPr>
          <p:cNvPr id="5" name="Shape 3"/>
          <p:cNvSpPr/>
          <p:nvPr/>
        </p:nvSpPr>
        <p:spPr>
          <a:xfrm>
            <a:off x="7863840" y="1691640"/>
            <a:ext cx="3779215" cy="4389120"/>
          </a:xfrm>
          <a:prstGeom prst="roundRect">
            <a:avLst>
              <a:gd name="adj" fmla="val 2903"/>
            </a:avLst>
          </a:prstGeom>
          <a:solidFill>
            <a:srgbClr val="E3F6F4"/>
          </a:solidFill>
          <a:ln w="12700">
            <a:solidFill>
              <a:srgbClr val="E3F6F4"/>
            </a:solidFill>
            <a:prstDash val="solid"/>
          </a:ln>
        </p:spPr>
      </p:sp>
      <p:sp>
        <p:nvSpPr>
          <p:cNvPr id="6" name="Text 4"/>
          <p:cNvSpPr/>
          <p:nvPr/>
        </p:nvSpPr>
        <p:spPr>
          <a:xfrm>
            <a:off x="8046720" y="1874520"/>
            <a:ext cx="3413455" cy="4023360"/>
          </a:xfrm>
          <a:prstGeom prst="rect">
            <a:avLst/>
          </a:prstGeom>
          <a:noFill/>
          <a:ln/>
        </p:spPr>
        <p:txBody>
          <a:bodyPr wrap="square" lIns="25400" tIns="25400" rIns="25400" bIns="25400" rtlCol="0" anchor="t"/>
          <a:lstStyle/>
          <a:p>
            <a:pPr indent="0" marL="0">
              <a:spcAft>
                <a:spcPts val="800"/>
              </a:spcAft>
              <a:buNone/>
            </a:pPr>
            <a:r>
              <a:rPr lang="en-US" sz="1600" b="1" dirty="0">
                <a:solidFill>
                  <a:srgbClr val="0B7F74"/>
                </a:solidFill>
                <a:latin typeface="Calibri" pitchFamily="34" charset="0"/>
                <a:ea typeface="Calibri" pitchFamily="34" charset="-122"/>
                <a:cs typeface="Calibri" pitchFamily="34" charset="-120"/>
              </a:rPr>
              <a:t>Bu eğitimin amacı</a:t>
            </a:r>
            <a:endParaRPr lang="en-US" sz="1600" dirty="0"/>
          </a:p>
          <a:p>
            <a:pPr indent="0" marL="0">
              <a:buNone/>
            </a:pPr>
            <a:r>
              <a:rPr lang="en-US" sz="1400" dirty="0">
                <a:solidFill>
                  <a:srgbClr val="3A4A61"/>
                </a:solidFill>
                <a:latin typeface="Calibri" pitchFamily="34" charset="0"/>
                <a:ea typeface="Calibri" pitchFamily="34" charset="-122"/>
                <a:cs typeface="Calibri" pitchFamily="34" charset="-120"/>
              </a:rPr>
              <a:t>Günlük işlerde kişisel verileri doğru kullanmak ve bir sorun fark edildiğinde ne yapılacağını bilmek.</a:t>
            </a:r>
            <a:endParaRPr lang="en-US" sz="1600" dirty="0"/>
          </a:p>
        </p:txBody>
      </p:sp>
      <p:sp>
        <p:nvSpPr>
          <p:cNvPr id="25" name="Slide Number Placeholder 0"/>
          <p:cNvSpPr>
            <a:spLocks noGrp="1"/>
          </p:cNvSpPr>
          <p:nvPr>
            <p:ph type="sldNum" sz="quarter" idx="4294967295"/>
          </p:nvPr>
        </p:nvSpPr>
        <p:spPr>
          <a:xfrm>
            <a:off x="11094415" y="6464808"/>
            <a:ext cx="548640" cy="329184"/>
          </a:xfrm>
          <a:prstGeom prst="rect">
            <a:avLst/>
          </a:prstGeom>
          <a:extLst>
            <a:ext uri="{C572A759-6A51-4108-AA02-DFA0A04FC94B}">
              <ma14:wrappingTextBoxFlag xmlns:ma14="http://schemas.microsoft.com/office/mac/drawingml/2011/main" val="0"/>
            </a:ext>
          </a:extLst>
        </p:spPr>
        <p:txBody>
          <a:bodyPr/>
          <a:lstStyle>
            <a:lvl1pPr>
              <a:defRPr sz="1000">
                <a:solidFill>
                  <a:srgbClr val="8C9BB0"/>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48640" y="502920"/>
            <a:ext cx="109728" cy="566928"/>
          </a:xfrm>
          <a:prstGeom prst="rect">
            <a:avLst/>
          </a:prstGeom>
          <a:solidFill>
            <a:srgbClr val="13B8A7"/>
          </a:solidFill>
          <a:ln w="12700">
            <a:solidFill>
              <a:srgbClr val="13B8A7"/>
            </a:solidFill>
            <a:prstDash val="solid"/>
          </a:ln>
        </p:spPr>
      </p:sp>
      <p:sp>
        <p:nvSpPr>
          <p:cNvPr id="3" name="Text 1"/>
          <p:cNvSpPr/>
          <p:nvPr/>
        </p:nvSpPr>
        <p:spPr>
          <a:xfrm>
            <a:off x="777240" y="384048"/>
            <a:ext cx="10865815" cy="777240"/>
          </a:xfrm>
          <a:prstGeom prst="rect">
            <a:avLst/>
          </a:prstGeom>
          <a:noFill/>
          <a:ln/>
        </p:spPr>
        <p:txBody>
          <a:bodyPr wrap="square" lIns="0" tIns="0" rIns="0" bIns="0" rtlCol="0" anchor="ctr"/>
          <a:lstStyle/>
          <a:p>
            <a:pPr indent="0" marL="0">
              <a:buNone/>
            </a:pPr>
            <a:r>
              <a:rPr lang="en-US" sz="2800" b="1" dirty="0">
                <a:solidFill>
                  <a:srgbClr val="0E2849"/>
                </a:solidFill>
                <a:latin typeface="Calibri" pitchFamily="34" charset="0"/>
                <a:ea typeface="Calibri" pitchFamily="34" charset="-122"/>
                <a:cs typeface="Calibri" pitchFamily="34" charset="-120"/>
              </a:rPr>
              <a:t>Temel Kavramlar</a:t>
            </a:r>
            <a:endParaRPr lang="en-US" sz="28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11094415" cy="914400"/>
        </p:xfrm>
        <a:graphic>
          <a:graphicData uri="http://schemas.openxmlformats.org/drawingml/2006/table">
            <a:tbl>
              <a:tblPr/>
              <a:tblGrid>
                <a:gridCol w="2377375"/>
                <a:gridCol w="4490597"/>
                <a:gridCol w="4226444"/>
              </a:tblGrid>
              <a:tr h="0">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Kavram</a:t>
                      </a:r>
                      <a:endParaRPr lang="en-US" sz="1200" dirty="0">
                        <a:latin typeface="Calibri" charset="0"/>
                        <a:ea typeface="Calibri" charset="0"/>
                        <a:cs typeface="Calibri" charset="0"/>
                      </a:endParaRPr>
                    </a:p>
                  </a:txBody>
                  <a:tcPr marL="54864" marR="54864" marT="54864" marB="54864" anchor="ctr">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0E2849"/>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Anlamı</a:t>
                      </a:r>
                      <a:endParaRPr lang="en-US" sz="1200" dirty="0">
                        <a:latin typeface="Calibri" charset="0"/>
                        <a:ea typeface="Calibri" charset="0"/>
                        <a:cs typeface="Calibri" charset="0"/>
                      </a:endParaRPr>
                    </a:p>
                  </a:txBody>
                  <a:tcPr marL="54864" marR="54864" marT="54864" marB="54864" anchor="ctr">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0E2849"/>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Örnek</a:t>
                      </a:r>
                      <a:endParaRPr lang="en-US" sz="1200" dirty="0">
                        <a:latin typeface="Calibri" charset="0"/>
                        <a:ea typeface="Calibri" charset="0"/>
                        <a:cs typeface="Calibri" charset="0"/>
                      </a:endParaRPr>
                    </a:p>
                  </a:txBody>
                  <a:tcPr marL="54864" marR="54864" marT="54864" marB="54864" anchor="ctr">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0E2849"/>
                    </a:solidFill>
                  </a:tcPr>
                </a:tc>
              </a:tr>
              <a:tr h="0">
                <a:tc>
                  <a:txBody>
                    <a:bodyPr/>
                    <a:lstStyle/>
                    <a:p>
                      <a:pPr indent="0" marL="0">
                        <a:buNone/>
                      </a:pPr>
                      <a:r>
                        <a:rPr lang="en-US" sz="1200" dirty="0">
                          <a:solidFill>
                            <a:srgbClr val="3A4A61"/>
                          </a:solidFill>
                          <a:latin typeface="Calibri" pitchFamily="34" charset="0"/>
                          <a:ea typeface="Calibri" pitchFamily="34" charset="-122"/>
                          <a:cs typeface="Calibri" pitchFamily="34" charset="-120"/>
                        </a:rPr>
                        <a:t>Kişisel veri</a:t>
                      </a:r>
                      <a:endParaRPr lang="en-US" sz="12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c>
                  <a:txBody>
                    <a:bodyPr/>
                    <a:lstStyle/>
                    <a:p>
                      <a:pPr indent="0" marL="0">
                        <a:buNone/>
                      </a:pPr>
                      <a:r>
                        <a:rPr lang="en-US" sz="1200" dirty="0">
                          <a:solidFill>
                            <a:srgbClr val="3A4A61"/>
                          </a:solidFill>
                          <a:latin typeface="Calibri" pitchFamily="34" charset="0"/>
                          <a:ea typeface="Calibri" pitchFamily="34" charset="-122"/>
                          <a:cs typeface="Calibri" pitchFamily="34" charset="-120"/>
                        </a:rPr>
                        <a:t>Kimliği belirli veya belirlenebilir kişiye ilişkin her bilgi</a:t>
                      </a:r>
                      <a:endParaRPr lang="en-US" sz="12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c>
                  <a:txBody>
                    <a:bodyPr/>
                    <a:lstStyle/>
                    <a:p>
                      <a:pPr indent="0" marL="0">
                        <a:buNone/>
                      </a:pPr>
                      <a:r>
                        <a:rPr lang="en-US" sz="1200" dirty="0">
                          <a:solidFill>
                            <a:srgbClr val="3A4A61"/>
                          </a:solidFill>
                          <a:latin typeface="Calibri" pitchFamily="34" charset="0"/>
                          <a:ea typeface="Calibri" pitchFamily="34" charset="-122"/>
                          <a:cs typeface="Calibri" pitchFamily="34" charset="-120"/>
                        </a:rPr>
                        <a:t>Ad soyad, telefon, e-posta, IP adresi, fotoğraf</a:t>
                      </a:r>
                      <a:endParaRPr lang="en-US" sz="12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r>
              <a:tr h="0">
                <a:tc>
                  <a:txBody>
                    <a:bodyPr/>
                    <a:lstStyle/>
                    <a:p>
                      <a:pPr indent="0" marL="0">
                        <a:buNone/>
                      </a:pPr>
                      <a:r>
                        <a:rPr lang="en-US" sz="1200" dirty="0">
                          <a:solidFill>
                            <a:srgbClr val="3A4A61"/>
                          </a:solidFill>
                          <a:latin typeface="Calibri" pitchFamily="34" charset="0"/>
                          <a:ea typeface="Calibri" pitchFamily="34" charset="-122"/>
                          <a:cs typeface="Calibri" pitchFamily="34" charset="-120"/>
                        </a:rPr>
                        <a:t>Özel nitelikli kişisel veri</a:t>
                      </a:r>
                      <a:endParaRPr lang="en-US" sz="12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c>
                  <a:txBody>
                    <a:bodyPr/>
                    <a:lstStyle/>
                    <a:p>
                      <a:pPr indent="0" marL="0">
                        <a:buNone/>
                      </a:pPr>
                      <a:r>
                        <a:rPr lang="en-US" sz="1200" dirty="0">
                          <a:solidFill>
                            <a:srgbClr val="3A4A61"/>
                          </a:solidFill>
                          <a:latin typeface="Calibri" pitchFamily="34" charset="0"/>
                          <a:ea typeface="Calibri" pitchFamily="34" charset="-122"/>
                          <a:cs typeface="Calibri" pitchFamily="34" charset="-120"/>
                        </a:rPr>
                        <a:t>Kanunda sayılan, daha sıkı korunan veriler</a:t>
                      </a:r>
                      <a:endParaRPr lang="en-US" sz="12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c>
                  <a:txBody>
                    <a:bodyPr/>
                    <a:lstStyle/>
                    <a:p>
                      <a:pPr indent="0" marL="0">
                        <a:buNone/>
                      </a:pPr>
                      <a:r>
                        <a:rPr lang="en-US" sz="1200" dirty="0">
                          <a:solidFill>
                            <a:srgbClr val="3A4A61"/>
                          </a:solidFill>
                          <a:latin typeface="Calibri" pitchFamily="34" charset="0"/>
                          <a:ea typeface="Calibri" pitchFamily="34" charset="-122"/>
                          <a:cs typeface="Calibri" pitchFamily="34" charset="-120"/>
                        </a:rPr>
                        <a:t>Sağlık, biyometrik veri, sendika üyeliği, ceza mahkûmiyeti</a:t>
                      </a:r>
                      <a:endParaRPr lang="en-US" sz="12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r>
              <a:tr h="0">
                <a:tc>
                  <a:txBody>
                    <a:bodyPr/>
                    <a:lstStyle/>
                    <a:p>
                      <a:pPr indent="0" marL="0">
                        <a:buNone/>
                      </a:pPr>
                      <a:r>
                        <a:rPr lang="en-US" sz="1200" dirty="0">
                          <a:solidFill>
                            <a:srgbClr val="3A4A61"/>
                          </a:solidFill>
                          <a:latin typeface="Calibri" pitchFamily="34" charset="0"/>
                          <a:ea typeface="Calibri" pitchFamily="34" charset="-122"/>
                          <a:cs typeface="Calibri" pitchFamily="34" charset="-120"/>
                        </a:rPr>
                        <a:t>Veri sorumlusu</a:t>
                      </a:r>
                      <a:endParaRPr lang="en-US" sz="12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c>
                  <a:txBody>
                    <a:bodyPr/>
                    <a:lstStyle/>
                    <a:p>
                      <a:pPr indent="0" marL="0">
                        <a:buNone/>
                      </a:pPr>
                      <a:r>
                        <a:rPr lang="en-US" sz="1200" dirty="0">
                          <a:solidFill>
                            <a:srgbClr val="3A4A61"/>
                          </a:solidFill>
                          <a:latin typeface="Calibri" pitchFamily="34" charset="0"/>
                          <a:ea typeface="Calibri" pitchFamily="34" charset="-122"/>
                          <a:cs typeface="Calibri" pitchFamily="34" charset="-120"/>
                        </a:rPr>
                        <a:t>Verinin işlenme amaç ve yöntemini belirleyen</a:t>
                      </a:r>
                      <a:endParaRPr lang="en-US" sz="12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c>
                  <a:txBody>
                    <a:bodyPr/>
                    <a:lstStyle/>
                    <a:p>
                      <a:pPr indent="0" marL="0">
                        <a:buNone/>
                      </a:pPr>
                      <a:r>
                        <a:rPr lang="en-US" sz="1200" dirty="0">
                          <a:solidFill>
                            <a:srgbClr val="3A4A61"/>
                          </a:solidFill>
                          <a:latin typeface="Calibri" pitchFamily="34" charset="0"/>
                          <a:ea typeface="Calibri" pitchFamily="34" charset="-122"/>
                          <a:cs typeface="Calibri" pitchFamily="34" charset="-120"/>
                        </a:rPr>
                        <a:t>Şirketimiz</a:t>
                      </a:r>
                      <a:endParaRPr lang="en-US" sz="12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r>
              <a:tr h="0">
                <a:tc>
                  <a:txBody>
                    <a:bodyPr/>
                    <a:lstStyle/>
                    <a:p>
                      <a:pPr indent="0" marL="0">
                        <a:buNone/>
                      </a:pPr>
                      <a:r>
                        <a:rPr lang="en-US" sz="1200" dirty="0">
                          <a:solidFill>
                            <a:srgbClr val="3A4A61"/>
                          </a:solidFill>
                          <a:latin typeface="Calibri" pitchFamily="34" charset="0"/>
                          <a:ea typeface="Calibri" pitchFamily="34" charset="-122"/>
                          <a:cs typeface="Calibri" pitchFamily="34" charset="-120"/>
                        </a:rPr>
                        <a:t>Veri işleyen</a:t>
                      </a:r>
                      <a:endParaRPr lang="en-US" sz="12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c>
                  <a:txBody>
                    <a:bodyPr/>
                    <a:lstStyle/>
                    <a:p>
                      <a:pPr indent="0" marL="0">
                        <a:buNone/>
                      </a:pPr>
                      <a:r>
                        <a:rPr lang="en-US" sz="1200" dirty="0">
                          <a:solidFill>
                            <a:srgbClr val="3A4A61"/>
                          </a:solidFill>
                          <a:latin typeface="Calibri" pitchFamily="34" charset="0"/>
                          <a:ea typeface="Calibri" pitchFamily="34" charset="-122"/>
                          <a:cs typeface="Calibri" pitchFamily="34" charset="-120"/>
                        </a:rPr>
                        <a:t>Veri sorumlusu adına veriyi işleyen kişi veya kurum</a:t>
                      </a:r>
                      <a:endParaRPr lang="en-US" sz="12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c>
                  <a:txBody>
                    <a:bodyPr/>
                    <a:lstStyle/>
                    <a:p>
                      <a:pPr indent="0" marL="0">
                        <a:buNone/>
                      </a:pPr>
                      <a:r>
                        <a:rPr lang="en-US" sz="1200" dirty="0">
                          <a:solidFill>
                            <a:srgbClr val="3A4A61"/>
                          </a:solidFill>
                          <a:latin typeface="Calibri" pitchFamily="34" charset="0"/>
                          <a:ea typeface="Calibri" pitchFamily="34" charset="-122"/>
                          <a:cs typeface="Calibri" pitchFamily="34" charset="-120"/>
                        </a:rPr>
                        <a:t>Bordro hizmet sağlayıcısı, bulut İK yazılımı</a:t>
                      </a:r>
                      <a:endParaRPr lang="en-US" sz="12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r>
              <a:tr h="0">
                <a:tc>
                  <a:txBody>
                    <a:bodyPr/>
                    <a:lstStyle/>
                    <a:p>
                      <a:pPr indent="0" marL="0">
                        <a:buNone/>
                      </a:pPr>
                      <a:r>
                        <a:rPr lang="en-US" sz="1200" dirty="0">
                          <a:solidFill>
                            <a:srgbClr val="3A4A61"/>
                          </a:solidFill>
                          <a:latin typeface="Calibri" pitchFamily="34" charset="0"/>
                          <a:ea typeface="Calibri" pitchFamily="34" charset="-122"/>
                          <a:cs typeface="Calibri" pitchFamily="34" charset="-120"/>
                        </a:rPr>
                        <a:t>İlgili kişi</a:t>
                      </a:r>
                      <a:endParaRPr lang="en-US" sz="12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c>
                  <a:txBody>
                    <a:bodyPr/>
                    <a:lstStyle/>
                    <a:p>
                      <a:pPr indent="0" marL="0">
                        <a:buNone/>
                      </a:pPr>
                      <a:r>
                        <a:rPr lang="en-US" sz="1200" dirty="0">
                          <a:solidFill>
                            <a:srgbClr val="3A4A61"/>
                          </a:solidFill>
                          <a:latin typeface="Calibri" pitchFamily="34" charset="0"/>
                          <a:ea typeface="Calibri" pitchFamily="34" charset="-122"/>
                          <a:cs typeface="Calibri" pitchFamily="34" charset="-120"/>
                        </a:rPr>
                        <a:t>Verisi işlenen gerçek kişi</a:t>
                      </a:r>
                      <a:endParaRPr lang="en-US" sz="12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c>
                  <a:txBody>
                    <a:bodyPr/>
                    <a:lstStyle/>
                    <a:p>
                      <a:pPr indent="0" marL="0">
                        <a:buNone/>
                      </a:pPr>
                      <a:r>
                        <a:rPr lang="en-US" sz="1200" dirty="0">
                          <a:solidFill>
                            <a:srgbClr val="3A4A61"/>
                          </a:solidFill>
                          <a:latin typeface="Calibri" pitchFamily="34" charset="0"/>
                          <a:ea typeface="Calibri" pitchFamily="34" charset="-122"/>
                          <a:cs typeface="Calibri" pitchFamily="34" charset="-120"/>
                        </a:rPr>
                        <a:t>Çalışan, aday, müşteri, ziyaretçi</a:t>
                      </a:r>
                      <a:endParaRPr lang="en-US" sz="12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r>
              <a:tr h="0">
                <a:tc>
                  <a:txBody>
                    <a:bodyPr/>
                    <a:lstStyle/>
                    <a:p>
                      <a:pPr indent="0" marL="0">
                        <a:buNone/>
                      </a:pPr>
                      <a:r>
                        <a:rPr lang="en-US" sz="1200" dirty="0">
                          <a:solidFill>
                            <a:srgbClr val="3A4A61"/>
                          </a:solidFill>
                          <a:latin typeface="Calibri" pitchFamily="34" charset="0"/>
                          <a:ea typeface="Calibri" pitchFamily="34" charset="-122"/>
                          <a:cs typeface="Calibri" pitchFamily="34" charset="-120"/>
                        </a:rPr>
                        <a:t>Aydınlatma</a:t>
                      </a:r>
                      <a:endParaRPr lang="en-US" sz="12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c>
                  <a:txBody>
                    <a:bodyPr/>
                    <a:lstStyle/>
                    <a:p>
                      <a:pPr indent="0" marL="0">
                        <a:buNone/>
                      </a:pPr>
                      <a:r>
                        <a:rPr lang="en-US" sz="1200" dirty="0">
                          <a:solidFill>
                            <a:srgbClr val="3A4A61"/>
                          </a:solidFill>
                          <a:latin typeface="Calibri" pitchFamily="34" charset="0"/>
                          <a:ea typeface="Calibri" pitchFamily="34" charset="-122"/>
                          <a:cs typeface="Calibri" pitchFamily="34" charset="-120"/>
                        </a:rPr>
                        <a:t>Veri toplanırken kişiye amaç, aktarım ve haklarının bildirilmesi</a:t>
                      </a:r>
                      <a:endParaRPr lang="en-US" sz="12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c>
                  <a:txBody>
                    <a:bodyPr/>
                    <a:lstStyle/>
                    <a:p>
                      <a:pPr indent="0" marL="0">
                        <a:buNone/>
                      </a:pPr>
                      <a:r>
                        <a:rPr lang="en-US" sz="1200" dirty="0">
                          <a:solidFill>
                            <a:srgbClr val="3A4A61"/>
                          </a:solidFill>
                          <a:latin typeface="Calibri" pitchFamily="34" charset="0"/>
                          <a:ea typeface="Calibri" pitchFamily="34" charset="-122"/>
                          <a:cs typeface="Calibri" pitchFamily="34" charset="-120"/>
                        </a:rPr>
                        <a:t>Aday başvuru formundaki aydınlatma metni</a:t>
                      </a:r>
                      <a:endParaRPr lang="en-US" sz="12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r>
              <a:tr h="0">
                <a:tc>
                  <a:txBody>
                    <a:bodyPr/>
                    <a:lstStyle/>
                    <a:p>
                      <a:pPr indent="0" marL="0">
                        <a:buNone/>
                      </a:pPr>
                      <a:r>
                        <a:rPr lang="en-US" sz="1200" dirty="0">
                          <a:solidFill>
                            <a:srgbClr val="3A4A61"/>
                          </a:solidFill>
                          <a:latin typeface="Calibri" pitchFamily="34" charset="0"/>
                          <a:ea typeface="Calibri" pitchFamily="34" charset="-122"/>
                          <a:cs typeface="Calibri" pitchFamily="34" charset="-120"/>
                        </a:rPr>
                        <a:t>Açık rıza</a:t>
                      </a:r>
                      <a:endParaRPr lang="en-US" sz="12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c>
                  <a:txBody>
                    <a:bodyPr/>
                    <a:lstStyle/>
                    <a:p>
                      <a:pPr indent="0" marL="0">
                        <a:buNone/>
                      </a:pPr>
                      <a:r>
                        <a:rPr lang="en-US" sz="1200" dirty="0">
                          <a:solidFill>
                            <a:srgbClr val="3A4A61"/>
                          </a:solidFill>
                          <a:latin typeface="Calibri" pitchFamily="34" charset="0"/>
                          <a:ea typeface="Calibri" pitchFamily="34" charset="-122"/>
                          <a:cs typeface="Calibri" pitchFamily="34" charset="-120"/>
                        </a:rPr>
                        <a:t>Belirli konuda, bilgilendirmeye dayalı, özgür iradeyle verilen onay</a:t>
                      </a:r>
                      <a:endParaRPr lang="en-US" sz="12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c>
                  <a:txBody>
                    <a:bodyPr/>
                    <a:lstStyle/>
                    <a:p>
                      <a:pPr indent="0" marL="0">
                        <a:buNone/>
                      </a:pPr>
                      <a:r>
                        <a:rPr lang="en-US" sz="1200" dirty="0">
                          <a:solidFill>
                            <a:srgbClr val="3A4A61"/>
                          </a:solidFill>
                          <a:latin typeface="Calibri" pitchFamily="34" charset="0"/>
                          <a:ea typeface="Calibri" pitchFamily="34" charset="-122"/>
                          <a:cs typeface="Calibri" pitchFamily="34" charset="-120"/>
                        </a:rPr>
                        <a:t>Tanıtım amaçlı fotoğraf kullanımı için onay</a:t>
                      </a:r>
                      <a:endParaRPr lang="en-US" sz="12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094415" y="6464808"/>
            <a:ext cx="548640" cy="329184"/>
          </a:xfrm>
          <a:prstGeom prst="rect">
            <a:avLst/>
          </a:prstGeom>
          <a:extLst>
            <a:ext uri="{C572A759-6A51-4108-AA02-DFA0A04FC94B}">
              <ma14:wrappingTextBoxFlag xmlns:ma14="http://schemas.microsoft.com/office/mac/drawingml/2011/main" val="0"/>
            </a:ext>
          </a:extLst>
        </p:spPr>
        <p:txBody>
          <a:bodyPr/>
          <a:lstStyle>
            <a:lvl1pPr>
              <a:defRPr sz="1000">
                <a:solidFill>
                  <a:srgbClr val="8C9BB0"/>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548640" y="502920"/>
            <a:ext cx="109728" cy="566928"/>
          </a:xfrm>
          <a:prstGeom prst="rect">
            <a:avLst/>
          </a:prstGeom>
          <a:solidFill>
            <a:srgbClr val="13B8A7"/>
          </a:solidFill>
          <a:ln w="12700">
            <a:solidFill>
              <a:srgbClr val="13B8A7"/>
            </a:solidFill>
            <a:prstDash val="solid"/>
          </a:ln>
        </p:spPr>
      </p:sp>
      <p:sp>
        <p:nvSpPr>
          <p:cNvPr id="3" name="Text 1"/>
          <p:cNvSpPr/>
          <p:nvPr/>
        </p:nvSpPr>
        <p:spPr>
          <a:xfrm>
            <a:off x="777240" y="384048"/>
            <a:ext cx="10865815" cy="777240"/>
          </a:xfrm>
          <a:prstGeom prst="rect">
            <a:avLst/>
          </a:prstGeom>
          <a:noFill/>
          <a:ln/>
        </p:spPr>
        <p:txBody>
          <a:bodyPr wrap="square" lIns="0" tIns="0" rIns="0" bIns="0" rtlCol="0" anchor="ctr"/>
          <a:lstStyle/>
          <a:p>
            <a:pPr indent="0" marL="0">
              <a:buNone/>
            </a:pPr>
            <a:r>
              <a:rPr lang="en-US" sz="2800" b="1" dirty="0">
                <a:solidFill>
                  <a:srgbClr val="0E2849"/>
                </a:solidFill>
                <a:latin typeface="Calibri" pitchFamily="34" charset="0"/>
                <a:ea typeface="Calibri" pitchFamily="34" charset="-122"/>
                <a:cs typeface="Calibri" pitchFamily="34" charset="-120"/>
              </a:rPr>
              <a:t>Kişisel Veri İşlemenin Temel İlkeleri</a:t>
            </a:r>
            <a:endParaRPr lang="en-US" sz="2800" dirty="0"/>
          </a:p>
        </p:txBody>
      </p:sp>
      <p:sp>
        <p:nvSpPr>
          <p:cNvPr id="4" name="Shape 2"/>
          <p:cNvSpPr/>
          <p:nvPr/>
        </p:nvSpPr>
        <p:spPr>
          <a:xfrm>
            <a:off x="1226485" y="1783080"/>
            <a:ext cx="731520" cy="731520"/>
          </a:xfrm>
          <a:prstGeom prst="ellipse">
            <a:avLst/>
          </a:prstGeom>
          <a:solidFill>
            <a:srgbClr val="13B8A7"/>
          </a:solidFill>
          <a:ln w="12700">
            <a:solidFill>
              <a:srgbClr val="FFFFFF"/>
            </a:solidFill>
            <a:prstDash val="solid"/>
          </a:ln>
        </p:spPr>
      </p:sp>
      <p:sp>
        <p:nvSpPr>
          <p:cNvPr id="5" name="Text 3"/>
          <p:cNvSpPr/>
          <p:nvPr/>
        </p:nvSpPr>
        <p:spPr>
          <a:xfrm>
            <a:off x="1226485" y="1783080"/>
            <a:ext cx="731520" cy="73152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1</a:t>
            </a:r>
            <a:endParaRPr lang="en-US" sz="2200" dirty="0"/>
          </a:p>
        </p:txBody>
      </p:sp>
      <p:sp>
        <p:nvSpPr>
          <p:cNvPr id="6" name="Shape 4"/>
          <p:cNvSpPr/>
          <p:nvPr/>
        </p:nvSpPr>
        <p:spPr>
          <a:xfrm>
            <a:off x="2003725" y="2148840"/>
            <a:ext cx="1428841" cy="0"/>
          </a:xfrm>
          <a:prstGeom prst="line">
            <a:avLst/>
          </a:prstGeom>
          <a:noFill/>
          <a:ln w="25400">
            <a:solidFill>
              <a:srgbClr val="DCE4EE"/>
            </a:solidFill>
            <a:prstDash val="dash"/>
          </a:ln>
        </p:spPr>
      </p:sp>
      <p:sp>
        <p:nvSpPr>
          <p:cNvPr id="7" name="Shape 5"/>
          <p:cNvSpPr/>
          <p:nvPr/>
        </p:nvSpPr>
        <p:spPr>
          <a:xfrm>
            <a:off x="548640" y="2743200"/>
            <a:ext cx="2087209" cy="2926080"/>
          </a:xfrm>
          <a:prstGeom prst="roundRect">
            <a:avLst>
              <a:gd name="adj" fmla="val 3505"/>
            </a:avLst>
          </a:prstGeom>
          <a:solidFill>
            <a:srgbClr val="F5F8FB"/>
          </a:solidFill>
          <a:ln w="12700">
            <a:solidFill>
              <a:srgbClr val="DCE4EE"/>
            </a:solidFill>
            <a:prstDash val="solid"/>
          </a:ln>
        </p:spPr>
      </p:sp>
      <p:sp>
        <p:nvSpPr>
          <p:cNvPr id="8" name="Text 6"/>
          <p:cNvSpPr/>
          <p:nvPr/>
        </p:nvSpPr>
        <p:spPr>
          <a:xfrm>
            <a:off x="640080" y="2834640"/>
            <a:ext cx="1904329" cy="2743200"/>
          </a:xfrm>
          <a:prstGeom prst="rect">
            <a:avLst/>
          </a:prstGeom>
          <a:noFill/>
          <a:ln/>
        </p:spPr>
        <p:txBody>
          <a:bodyPr wrap="square" lIns="38100" tIns="38100" rIns="38100" bIns="38100" rtlCol="0" anchor="t">
            <a:normAutofit/>
          </a:bodyPr>
          <a:lstStyle/>
          <a:p>
            <a:pPr indent="0" marL="0">
              <a:spcAft>
                <a:spcPts val="600"/>
              </a:spcAft>
              <a:buNone/>
            </a:pPr>
            <a:r>
              <a:rPr lang="en-US" sz="1400" b="1" dirty="0">
                <a:solidFill>
                  <a:srgbClr val="0E2849"/>
                </a:solidFill>
                <a:latin typeface="Calibri" pitchFamily="34" charset="0"/>
                <a:ea typeface="Calibri" pitchFamily="34" charset="-122"/>
                <a:cs typeface="Calibri" pitchFamily="34" charset="-120"/>
              </a:rPr>
              <a:t>Hukuka Uygunluk</a:t>
            </a:r>
            <a:endParaRPr lang="en-US" sz="1400" dirty="0"/>
          </a:p>
          <a:p>
            <a:pPr indent="0" marL="0">
              <a:buNone/>
            </a:pPr>
            <a:r>
              <a:rPr lang="en-US" sz="1200" dirty="0">
                <a:solidFill>
                  <a:srgbClr val="3A4A61"/>
                </a:solidFill>
                <a:latin typeface="Calibri" pitchFamily="34" charset="0"/>
                <a:ea typeface="Calibri" pitchFamily="34" charset="-122"/>
                <a:cs typeface="Calibri" pitchFamily="34" charset="-120"/>
              </a:rPr>
              <a:t>Hukuka ve dürüstlük kurallarına uygun işleme</a:t>
            </a:r>
            <a:endParaRPr lang="en-US" sz="1400" dirty="0"/>
          </a:p>
        </p:txBody>
      </p:sp>
      <p:sp>
        <p:nvSpPr>
          <p:cNvPr id="9" name="Shape 7"/>
          <p:cNvSpPr/>
          <p:nvPr/>
        </p:nvSpPr>
        <p:spPr>
          <a:xfrm>
            <a:off x="3478286" y="1783080"/>
            <a:ext cx="731520" cy="731520"/>
          </a:xfrm>
          <a:prstGeom prst="ellipse">
            <a:avLst/>
          </a:prstGeom>
          <a:solidFill>
            <a:srgbClr val="1D5888"/>
          </a:solidFill>
          <a:ln w="12700">
            <a:solidFill>
              <a:srgbClr val="FFFFFF"/>
            </a:solidFill>
            <a:prstDash val="solid"/>
          </a:ln>
        </p:spPr>
      </p:sp>
      <p:sp>
        <p:nvSpPr>
          <p:cNvPr id="10" name="Text 8"/>
          <p:cNvSpPr/>
          <p:nvPr/>
        </p:nvSpPr>
        <p:spPr>
          <a:xfrm>
            <a:off x="3478286" y="1783080"/>
            <a:ext cx="731520" cy="73152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2</a:t>
            </a:r>
            <a:endParaRPr lang="en-US" sz="2200" dirty="0"/>
          </a:p>
        </p:txBody>
      </p:sp>
      <p:sp>
        <p:nvSpPr>
          <p:cNvPr id="11" name="Shape 9"/>
          <p:cNvSpPr/>
          <p:nvPr/>
        </p:nvSpPr>
        <p:spPr>
          <a:xfrm>
            <a:off x="4255526" y="2148840"/>
            <a:ext cx="1428841" cy="0"/>
          </a:xfrm>
          <a:prstGeom prst="line">
            <a:avLst/>
          </a:prstGeom>
          <a:noFill/>
          <a:ln w="25400">
            <a:solidFill>
              <a:srgbClr val="DCE4EE"/>
            </a:solidFill>
            <a:prstDash val="dash"/>
          </a:ln>
        </p:spPr>
      </p:sp>
      <p:sp>
        <p:nvSpPr>
          <p:cNvPr id="12" name="Shape 10"/>
          <p:cNvSpPr/>
          <p:nvPr/>
        </p:nvSpPr>
        <p:spPr>
          <a:xfrm>
            <a:off x="2800441" y="2743200"/>
            <a:ext cx="2087209" cy="2926080"/>
          </a:xfrm>
          <a:prstGeom prst="roundRect">
            <a:avLst>
              <a:gd name="adj" fmla="val 3505"/>
            </a:avLst>
          </a:prstGeom>
          <a:solidFill>
            <a:srgbClr val="F5F8FB"/>
          </a:solidFill>
          <a:ln w="12700">
            <a:solidFill>
              <a:srgbClr val="DCE4EE"/>
            </a:solidFill>
            <a:prstDash val="solid"/>
          </a:ln>
        </p:spPr>
      </p:sp>
      <p:sp>
        <p:nvSpPr>
          <p:cNvPr id="13" name="Text 11"/>
          <p:cNvSpPr/>
          <p:nvPr/>
        </p:nvSpPr>
        <p:spPr>
          <a:xfrm>
            <a:off x="2891881" y="2834640"/>
            <a:ext cx="1904329" cy="2743200"/>
          </a:xfrm>
          <a:prstGeom prst="rect">
            <a:avLst/>
          </a:prstGeom>
          <a:noFill/>
          <a:ln/>
        </p:spPr>
        <p:txBody>
          <a:bodyPr wrap="square" lIns="38100" tIns="38100" rIns="38100" bIns="38100" rtlCol="0" anchor="t">
            <a:normAutofit/>
          </a:bodyPr>
          <a:lstStyle/>
          <a:p>
            <a:pPr indent="0" marL="0">
              <a:spcAft>
                <a:spcPts val="600"/>
              </a:spcAft>
              <a:buNone/>
            </a:pPr>
            <a:r>
              <a:rPr lang="en-US" sz="1400" b="1" dirty="0">
                <a:solidFill>
                  <a:srgbClr val="0E2849"/>
                </a:solidFill>
                <a:latin typeface="Calibri" pitchFamily="34" charset="0"/>
                <a:ea typeface="Calibri" pitchFamily="34" charset="-122"/>
                <a:cs typeface="Calibri" pitchFamily="34" charset="-120"/>
              </a:rPr>
              <a:t>Doğruluk</a:t>
            </a:r>
            <a:endParaRPr lang="en-US" sz="1400" dirty="0"/>
          </a:p>
          <a:p>
            <a:pPr indent="0" marL="0">
              <a:buNone/>
            </a:pPr>
            <a:r>
              <a:rPr lang="en-US" sz="1200" dirty="0">
                <a:solidFill>
                  <a:srgbClr val="3A4A61"/>
                </a:solidFill>
                <a:latin typeface="Calibri" pitchFamily="34" charset="0"/>
                <a:ea typeface="Calibri" pitchFamily="34" charset="-122"/>
                <a:cs typeface="Calibri" pitchFamily="34" charset="-120"/>
              </a:rPr>
              <a:t>Verinin doğru ve gerektiğinde güncel tutulması</a:t>
            </a:r>
            <a:endParaRPr lang="en-US" sz="1400" dirty="0"/>
          </a:p>
        </p:txBody>
      </p:sp>
      <p:sp>
        <p:nvSpPr>
          <p:cNvPr id="14" name="Shape 12"/>
          <p:cNvSpPr/>
          <p:nvPr/>
        </p:nvSpPr>
        <p:spPr>
          <a:xfrm>
            <a:off x="5730088" y="1783080"/>
            <a:ext cx="731520" cy="731520"/>
          </a:xfrm>
          <a:prstGeom prst="ellipse">
            <a:avLst/>
          </a:prstGeom>
          <a:solidFill>
            <a:srgbClr val="13B8A7"/>
          </a:solidFill>
          <a:ln w="12700">
            <a:solidFill>
              <a:srgbClr val="FFFFFF"/>
            </a:solidFill>
            <a:prstDash val="solid"/>
          </a:ln>
        </p:spPr>
      </p:sp>
      <p:sp>
        <p:nvSpPr>
          <p:cNvPr id="15" name="Text 13"/>
          <p:cNvSpPr/>
          <p:nvPr/>
        </p:nvSpPr>
        <p:spPr>
          <a:xfrm>
            <a:off x="5730088" y="1783080"/>
            <a:ext cx="731520" cy="73152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3</a:t>
            </a:r>
            <a:endParaRPr lang="en-US" sz="2200" dirty="0"/>
          </a:p>
        </p:txBody>
      </p:sp>
      <p:sp>
        <p:nvSpPr>
          <p:cNvPr id="16" name="Shape 14"/>
          <p:cNvSpPr/>
          <p:nvPr/>
        </p:nvSpPr>
        <p:spPr>
          <a:xfrm>
            <a:off x="6507328" y="2148840"/>
            <a:ext cx="1428841" cy="0"/>
          </a:xfrm>
          <a:prstGeom prst="line">
            <a:avLst/>
          </a:prstGeom>
          <a:noFill/>
          <a:ln w="25400">
            <a:solidFill>
              <a:srgbClr val="DCE4EE"/>
            </a:solidFill>
            <a:prstDash val="dash"/>
          </a:ln>
        </p:spPr>
      </p:sp>
      <p:sp>
        <p:nvSpPr>
          <p:cNvPr id="17" name="Shape 15"/>
          <p:cNvSpPr/>
          <p:nvPr/>
        </p:nvSpPr>
        <p:spPr>
          <a:xfrm>
            <a:off x="5052243" y="2743200"/>
            <a:ext cx="2087209" cy="2926080"/>
          </a:xfrm>
          <a:prstGeom prst="roundRect">
            <a:avLst>
              <a:gd name="adj" fmla="val 3505"/>
            </a:avLst>
          </a:prstGeom>
          <a:solidFill>
            <a:srgbClr val="F5F8FB"/>
          </a:solidFill>
          <a:ln w="12700">
            <a:solidFill>
              <a:srgbClr val="DCE4EE"/>
            </a:solidFill>
            <a:prstDash val="solid"/>
          </a:ln>
        </p:spPr>
      </p:sp>
      <p:sp>
        <p:nvSpPr>
          <p:cNvPr id="18" name="Text 16"/>
          <p:cNvSpPr/>
          <p:nvPr/>
        </p:nvSpPr>
        <p:spPr>
          <a:xfrm>
            <a:off x="5143683" y="2834640"/>
            <a:ext cx="1904329" cy="2743200"/>
          </a:xfrm>
          <a:prstGeom prst="rect">
            <a:avLst/>
          </a:prstGeom>
          <a:noFill/>
          <a:ln/>
        </p:spPr>
        <p:txBody>
          <a:bodyPr wrap="square" lIns="38100" tIns="38100" rIns="38100" bIns="38100" rtlCol="0" anchor="t">
            <a:normAutofit/>
          </a:bodyPr>
          <a:lstStyle/>
          <a:p>
            <a:pPr indent="0" marL="0">
              <a:spcAft>
                <a:spcPts val="600"/>
              </a:spcAft>
              <a:buNone/>
            </a:pPr>
            <a:r>
              <a:rPr lang="en-US" sz="1400" b="1" dirty="0">
                <a:solidFill>
                  <a:srgbClr val="0E2849"/>
                </a:solidFill>
                <a:latin typeface="Calibri" pitchFamily="34" charset="0"/>
                <a:ea typeface="Calibri" pitchFamily="34" charset="-122"/>
                <a:cs typeface="Calibri" pitchFamily="34" charset="-120"/>
              </a:rPr>
              <a:t>Belirli Amaç</a:t>
            </a:r>
            <a:endParaRPr lang="en-US" sz="1400" dirty="0"/>
          </a:p>
          <a:p>
            <a:pPr indent="0" marL="0">
              <a:buNone/>
            </a:pPr>
            <a:r>
              <a:rPr lang="en-US" sz="1200" dirty="0">
                <a:solidFill>
                  <a:srgbClr val="3A4A61"/>
                </a:solidFill>
                <a:latin typeface="Calibri" pitchFamily="34" charset="0"/>
                <a:ea typeface="Calibri" pitchFamily="34" charset="-122"/>
                <a:cs typeface="Calibri" pitchFamily="34" charset="-120"/>
              </a:rPr>
              <a:t>Belirli, açık ve meşru amaçlar için işleme</a:t>
            </a:r>
            <a:endParaRPr lang="en-US" sz="1400" dirty="0"/>
          </a:p>
        </p:txBody>
      </p:sp>
      <p:sp>
        <p:nvSpPr>
          <p:cNvPr id="19" name="Shape 17"/>
          <p:cNvSpPr/>
          <p:nvPr/>
        </p:nvSpPr>
        <p:spPr>
          <a:xfrm>
            <a:off x="7981889" y="1783080"/>
            <a:ext cx="731520" cy="731520"/>
          </a:xfrm>
          <a:prstGeom prst="ellipse">
            <a:avLst/>
          </a:prstGeom>
          <a:solidFill>
            <a:srgbClr val="1D5888"/>
          </a:solidFill>
          <a:ln w="12700">
            <a:solidFill>
              <a:srgbClr val="FFFFFF"/>
            </a:solidFill>
            <a:prstDash val="solid"/>
          </a:ln>
        </p:spPr>
      </p:sp>
      <p:sp>
        <p:nvSpPr>
          <p:cNvPr id="20" name="Text 18"/>
          <p:cNvSpPr/>
          <p:nvPr/>
        </p:nvSpPr>
        <p:spPr>
          <a:xfrm>
            <a:off x="7981889" y="1783080"/>
            <a:ext cx="731520" cy="73152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4</a:t>
            </a:r>
            <a:endParaRPr lang="en-US" sz="2200" dirty="0"/>
          </a:p>
        </p:txBody>
      </p:sp>
      <p:sp>
        <p:nvSpPr>
          <p:cNvPr id="21" name="Shape 19"/>
          <p:cNvSpPr/>
          <p:nvPr/>
        </p:nvSpPr>
        <p:spPr>
          <a:xfrm>
            <a:off x="8759129" y="2148840"/>
            <a:ext cx="1428841" cy="0"/>
          </a:xfrm>
          <a:prstGeom prst="line">
            <a:avLst/>
          </a:prstGeom>
          <a:noFill/>
          <a:ln w="25400">
            <a:solidFill>
              <a:srgbClr val="DCE4EE"/>
            </a:solidFill>
            <a:prstDash val="dash"/>
          </a:ln>
        </p:spPr>
      </p:sp>
      <p:sp>
        <p:nvSpPr>
          <p:cNvPr id="22" name="Shape 20"/>
          <p:cNvSpPr/>
          <p:nvPr/>
        </p:nvSpPr>
        <p:spPr>
          <a:xfrm>
            <a:off x="7304044" y="2743200"/>
            <a:ext cx="2087209" cy="2926080"/>
          </a:xfrm>
          <a:prstGeom prst="roundRect">
            <a:avLst>
              <a:gd name="adj" fmla="val 3505"/>
            </a:avLst>
          </a:prstGeom>
          <a:solidFill>
            <a:srgbClr val="F5F8FB"/>
          </a:solidFill>
          <a:ln w="12700">
            <a:solidFill>
              <a:srgbClr val="DCE4EE"/>
            </a:solidFill>
            <a:prstDash val="solid"/>
          </a:ln>
        </p:spPr>
      </p:sp>
      <p:sp>
        <p:nvSpPr>
          <p:cNvPr id="23" name="Text 21"/>
          <p:cNvSpPr/>
          <p:nvPr/>
        </p:nvSpPr>
        <p:spPr>
          <a:xfrm>
            <a:off x="7395484" y="2834640"/>
            <a:ext cx="1904329" cy="2743200"/>
          </a:xfrm>
          <a:prstGeom prst="rect">
            <a:avLst/>
          </a:prstGeom>
          <a:noFill/>
          <a:ln/>
        </p:spPr>
        <p:txBody>
          <a:bodyPr wrap="square" lIns="38100" tIns="38100" rIns="38100" bIns="38100" rtlCol="0" anchor="t">
            <a:normAutofit/>
          </a:bodyPr>
          <a:lstStyle/>
          <a:p>
            <a:pPr indent="0" marL="0">
              <a:spcAft>
                <a:spcPts val="600"/>
              </a:spcAft>
              <a:buNone/>
            </a:pPr>
            <a:r>
              <a:rPr lang="en-US" sz="1400" b="1" dirty="0">
                <a:solidFill>
                  <a:srgbClr val="0E2849"/>
                </a:solidFill>
                <a:latin typeface="Calibri" pitchFamily="34" charset="0"/>
                <a:ea typeface="Calibri" pitchFamily="34" charset="-122"/>
                <a:cs typeface="Calibri" pitchFamily="34" charset="-120"/>
              </a:rPr>
              <a:t>Ölçülülük</a:t>
            </a:r>
            <a:endParaRPr lang="en-US" sz="1400" dirty="0"/>
          </a:p>
          <a:p>
            <a:pPr indent="0" marL="0">
              <a:buNone/>
            </a:pPr>
            <a:r>
              <a:rPr lang="en-US" sz="1200" dirty="0">
                <a:solidFill>
                  <a:srgbClr val="3A4A61"/>
                </a:solidFill>
                <a:latin typeface="Calibri" pitchFamily="34" charset="0"/>
                <a:ea typeface="Calibri" pitchFamily="34" charset="-122"/>
                <a:cs typeface="Calibri" pitchFamily="34" charset="-120"/>
              </a:rPr>
              <a:t>Amaçla bağlantılı, sınırlı ve ölçülü olma</a:t>
            </a:r>
            <a:endParaRPr lang="en-US" sz="1400" dirty="0"/>
          </a:p>
        </p:txBody>
      </p:sp>
      <p:sp>
        <p:nvSpPr>
          <p:cNvPr id="24" name="Shape 22"/>
          <p:cNvSpPr/>
          <p:nvPr/>
        </p:nvSpPr>
        <p:spPr>
          <a:xfrm>
            <a:off x="10233690" y="1783080"/>
            <a:ext cx="731520" cy="731520"/>
          </a:xfrm>
          <a:prstGeom prst="ellipse">
            <a:avLst/>
          </a:prstGeom>
          <a:solidFill>
            <a:srgbClr val="13B8A7"/>
          </a:solidFill>
          <a:ln w="12700">
            <a:solidFill>
              <a:srgbClr val="FFFFFF"/>
            </a:solidFill>
            <a:prstDash val="solid"/>
          </a:ln>
        </p:spPr>
      </p:sp>
      <p:sp>
        <p:nvSpPr>
          <p:cNvPr id="25" name="Text 23"/>
          <p:cNvSpPr/>
          <p:nvPr/>
        </p:nvSpPr>
        <p:spPr>
          <a:xfrm>
            <a:off x="10233690" y="1783080"/>
            <a:ext cx="731520" cy="73152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5</a:t>
            </a:r>
            <a:endParaRPr lang="en-US" sz="2200" dirty="0"/>
          </a:p>
        </p:txBody>
      </p:sp>
      <p:sp>
        <p:nvSpPr>
          <p:cNvPr id="26" name="Shape 24"/>
          <p:cNvSpPr/>
          <p:nvPr/>
        </p:nvSpPr>
        <p:spPr>
          <a:xfrm>
            <a:off x="9555846" y="2743200"/>
            <a:ext cx="2087209" cy="2926080"/>
          </a:xfrm>
          <a:prstGeom prst="roundRect">
            <a:avLst>
              <a:gd name="adj" fmla="val 3505"/>
            </a:avLst>
          </a:prstGeom>
          <a:solidFill>
            <a:srgbClr val="F5F8FB"/>
          </a:solidFill>
          <a:ln w="12700">
            <a:solidFill>
              <a:srgbClr val="DCE4EE"/>
            </a:solidFill>
            <a:prstDash val="solid"/>
          </a:ln>
        </p:spPr>
      </p:sp>
      <p:sp>
        <p:nvSpPr>
          <p:cNvPr id="27" name="Text 25"/>
          <p:cNvSpPr/>
          <p:nvPr/>
        </p:nvSpPr>
        <p:spPr>
          <a:xfrm>
            <a:off x="9647286" y="2834640"/>
            <a:ext cx="1904329" cy="2743200"/>
          </a:xfrm>
          <a:prstGeom prst="rect">
            <a:avLst/>
          </a:prstGeom>
          <a:noFill/>
          <a:ln/>
        </p:spPr>
        <p:txBody>
          <a:bodyPr wrap="square" lIns="38100" tIns="38100" rIns="38100" bIns="38100" rtlCol="0" anchor="t">
            <a:normAutofit/>
          </a:bodyPr>
          <a:lstStyle/>
          <a:p>
            <a:pPr indent="0" marL="0">
              <a:spcAft>
                <a:spcPts val="600"/>
              </a:spcAft>
              <a:buNone/>
            </a:pPr>
            <a:r>
              <a:rPr lang="en-US" sz="1400" b="1" dirty="0">
                <a:solidFill>
                  <a:srgbClr val="0E2849"/>
                </a:solidFill>
                <a:latin typeface="Calibri" pitchFamily="34" charset="0"/>
                <a:ea typeface="Calibri" pitchFamily="34" charset="-122"/>
                <a:cs typeface="Calibri" pitchFamily="34" charset="-120"/>
              </a:rPr>
              <a:t>Gerektiği Kadar Saklama</a:t>
            </a:r>
            <a:endParaRPr lang="en-US" sz="1400" dirty="0"/>
          </a:p>
          <a:p>
            <a:pPr indent="0" marL="0">
              <a:buNone/>
            </a:pPr>
            <a:r>
              <a:rPr lang="en-US" sz="1200" dirty="0">
                <a:solidFill>
                  <a:srgbClr val="3A4A61"/>
                </a:solidFill>
                <a:latin typeface="Calibri" pitchFamily="34" charset="0"/>
                <a:ea typeface="Calibri" pitchFamily="34" charset="-122"/>
                <a:cs typeface="Calibri" pitchFamily="34" charset="-120"/>
              </a:rPr>
              <a:t>Gerekli süre kadar saklama, sonra silme veya yok etme</a:t>
            </a:r>
            <a:endParaRPr lang="en-US" sz="1400" dirty="0"/>
          </a:p>
        </p:txBody>
      </p:sp>
      <p:sp>
        <p:nvSpPr>
          <p:cNvPr id="25" name="Slide Number Placeholder 0"/>
          <p:cNvSpPr>
            <a:spLocks noGrp="1"/>
          </p:cNvSpPr>
          <p:nvPr>
            <p:ph type="sldNum" sz="quarter" idx="4294967295"/>
          </p:nvPr>
        </p:nvSpPr>
        <p:spPr>
          <a:xfrm>
            <a:off x="11094415" y="6464808"/>
            <a:ext cx="548640" cy="329184"/>
          </a:xfrm>
          <a:prstGeom prst="rect">
            <a:avLst/>
          </a:prstGeom>
          <a:extLst>
            <a:ext uri="{C572A759-6A51-4108-AA02-DFA0A04FC94B}">
              <ma14:wrappingTextBoxFlag xmlns:ma14="http://schemas.microsoft.com/office/mac/drawingml/2011/main" val="0"/>
            </a:ext>
          </a:extLst>
        </p:spPr>
        <p:txBody>
          <a:bodyPr/>
          <a:lstStyle>
            <a:lvl1pPr>
              <a:defRPr sz="1000">
                <a:solidFill>
                  <a:srgbClr val="8C9BB0"/>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548640" y="502920"/>
            <a:ext cx="109728" cy="566928"/>
          </a:xfrm>
          <a:prstGeom prst="rect">
            <a:avLst/>
          </a:prstGeom>
          <a:solidFill>
            <a:srgbClr val="13B8A7"/>
          </a:solidFill>
          <a:ln w="12700">
            <a:solidFill>
              <a:srgbClr val="13B8A7"/>
            </a:solidFill>
            <a:prstDash val="solid"/>
          </a:ln>
        </p:spPr>
      </p:sp>
      <p:sp>
        <p:nvSpPr>
          <p:cNvPr id="3" name="Text 1"/>
          <p:cNvSpPr/>
          <p:nvPr/>
        </p:nvSpPr>
        <p:spPr>
          <a:xfrm>
            <a:off x="777240" y="384048"/>
            <a:ext cx="10865815" cy="777240"/>
          </a:xfrm>
          <a:prstGeom prst="rect">
            <a:avLst/>
          </a:prstGeom>
          <a:noFill/>
          <a:ln/>
        </p:spPr>
        <p:txBody>
          <a:bodyPr wrap="square" lIns="0" tIns="0" rIns="0" bIns="0" rtlCol="0" anchor="ctr"/>
          <a:lstStyle/>
          <a:p>
            <a:pPr indent="0" marL="0">
              <a:buNone/>
            </a:pPr>
            <a:r>
              <a:rPr lang="en-US" sz="2800" b="1" dirty="0">
                <a:solidFill>
                  <a:srgbClr val="0E2849"/>
                </a:solidFill>
                <a:latin typeface="Calibri" pitchFamily="34" charset="0"/>
                <a:ea typeface="Calibri" pitchFamily="34" charset="-122"/>
                <a:cs typeface="Calibri" pitchFamily="34" charset="-120"/>
              </a:rPr>
              <a:t>İK Süreçlerinde Kişisel Veriler</a:t>
            </a:r>
            <a:endParaRPr lang="en-US" sz="2800" dirty="0"/>
          </a:p>
        </p:txBody>
      </p:sp>
      <p:sp>
        <p:nvSpPr>
          <p:cNvPr id="4" name="Shape 2"/>
          <p:cNvSpPr/>
          <p:nvPr/>
        </p:nvSpPr>
        <p:spPr>
          <a:xfrm>
            <a:off x="548640" y="1691640"/>
            <a:ext cx="2567864" cy="4389120"/>
          </a:xfrm>
          <a:prstGeom prst="roundRect">
            <a:avLst>
              <a:gd name="adj" fmla="val 3561"/>
            </a:avLst>
          </a:prstGeom>
          <a:solidFill>
            <a:srgbClr val="F5F8FB"/>
          </a:solidFill>
          <a:ln w="12700">
            <a:solidFill>
              <a:srgbClr val="DCE4EE"/>
            </a:solidFill>
            <a:prstDash val="solid"/>
          </a:ln>
        </p:spPr>
      </p:sp>
      <p:sp>
        <p:nvSpPr>
          <p:cNvPr id="5" name="Shape 3"/>
          <p:cNvSpPr/>
          <p:nvPr/>
        </p:nvSpPr>
        <p:spPr>
          <a:xfrm>
            <a:off x="548640" y="1691640"/>
            <a:ext cx="2567864" cy="73152"/>
          </a:xfrm>
          <a:prstGeom prst="rect">
            <a:avLst/>
          </a:prstGeom>
          <a:solidFill>
            <a:srgbClr val="13B8A7"/>
          </a:solidFill>
          <a:ln w="12700">
            <a:solidFill>
              <a:srgbClr val="13B8A7"/>
            </a:solidFill>
            <a:prstDash val="solid"/>
          </a:ln>
        </p:spPr>
      </p:sp>
      <p:sp>
        <p:nvSpPr>
          <p:cNvPr id="6" name="Text 4"/>
          <p:cNvSpPr/>
          <p:nvPr/>
        </p:nvSpPr>
        <p:spPr>
          <a:xfrm>
            <a:off x="731520" y="1874520"/>
            <a:ext cx="2202104" cy="548640"/>
          </a:xfrm>
          <a:prstGeom prst="rect">
            <a:avLst/>
          </a:prstGeom>
          <a:noFill/>
          <a:ln/>
        </p:spPr>
        <p:txBody>
          <a:bodyPr wrap="square" lIns="0" tIns="0" rIns="0" bIns="0" rtlCol="0" anchor="ctr"/>
          <a:lstStyle/>
          <a:p>
            <a:pPr indent="0" marL="0">
              <a:buNone/>
            </a:pPr>
            <a:r>
              <a:rPr lang="en-US" sz="1800" b="1" dirty="0">
                <a:solidFill>
                  <a:srgbClr val="0E2849"/>
                </a:solidFill>
                <a:latin typeface="Calibri" pitchFamily="34" charset="0"/>
                <a:ea typeface="Calibri" pitchFamily="34" charset="-122"/>
                <a:cs typeface="Calibri" pitchFamily="34" charset="-120"/>
              </a:rPr>
              <a:t>İşe Alım</a:t>
            </a:r>
            <a:endParaRPr lang="en-US" sz="1800" dirty="0"/>
          </a:p>
        </p:txBody>
      </p:sp>
      <p:sp>
        <p:nvSpPr>
          <p:cNvPr id="7" name="Text 5"/>
          <p:cNvSpPr/>
          <p:nvPr/>
        </p:nvSpPr>
        <p:spPr>
          <a:xfrm>
            <a:off x="685800" y="2468880"/>
            <a:ext cx="2293544" cy="3474720"/>
          </a:xfrm>
          <a:prstGeom prst="rect">
            <a:avLst/>
          </a:prstGeom>
          <a:noFill/>
          <a:ln/>
        </p:spPr>
        <p:txBody>
          <a:bodyPr wrap="square" lIns="25400" tIns="25400" rIns="25400" bIns="25400" rtlCol="0" anchor="t">
            <a:normAutofit/>
          </a:bodyPr>
          <a:lstStyle/>
          <a:p>
            <a:pPr marL="279400" indent="-279400">
              <a:spcAft>
                <a:spcPts val="1000"/>
              </a:spcAft>
              <a:buSzPct val="100000"/>
              <a:buChar char="■"/>
            </a:pPr>
            <a:r>
              <a:rPr lang="en-US" sz="1400" dirty="0">
                <a:solidFill>
                  <a:srgbClr val="3A4A61"/>
                </a:solidFill>
                <a:latin typeface="Calibri" pitchFamily="34" charset="0"/>
                <a:ea typeface="Calibri" pitchFamily="34" charset="-122"/>
                <a:cs typeface="Calibri" pitchFamily="34" charset="-120"/>
              </a:rPr>
              <a:t>CV ve başvuru formları</a:t>
            </a:r>
            <a:endParaRPr lang="en-US" sz="1400" dirty="0"/>
          </a:p>
          <a:p>
            <a:pPr marL="279400" indent="-279400">
              <a:spcAft>
                <a:spcPts val="1000"/>
              </a:spcAft>
              <a:buSzPct val="100000"/>
              <a:buChar char="■"/>
            </a:pPr>
            <a:r>
              <a:rPr lang="en-US" sz="1400" dirty="0">
                <a:solidFill>
                  <a:srgbClr val="3A4A61"/>
                </a:solidFill>
                <a:latin typeface="Calibri" pitchFamily="34" charset="0"/>
                <a:ea typeface="Calibri" pitchFamily="34" charset="-122"/>
                <a:cs typeface="Calibri" pitchFamily="34" charset="-120"/>
              </a:rPr>
              <a:t>Mülakat notları</a:t>
            </a:r>
            <a:endParaRPr lang="en-US" sz="1400" dirty="0"/>
          </a:p>
          <a:p>
            <a:pPr marL="279400" indent="-279400">
              <a:spcAft>
                <a:spcPts val="1000"/>
              </a:spcAft>
              <a:buSzPct val="100000"/>
              <a:buChar char="■"/>
            </a:pPr>
            <a:r>
              <a:rPr lang="en-US" sz="1400" dirty="0">
                <a:solidFill>
                  <a:srgbClr val="3A4A61"/>
                </a:solidFill>
                <a:latin typeface="Calibri" pitchFamily="34" charset="0"/>
                <a:ea typeface="Calibri" pitchFamily="34" charset="-122"/>
                <a:cs typeface="Calibri" pitchFamily="34" charset="-120"/>
              </a:rPr>
              <a:t>Referans bilgileri</a:t>
            </a:r>
            <a:endParaRPr lang="en-US" sz="1400" dirty="0"/>
          </a:p>
        </p:txBody>
      </p:sp>
      <p:sp>
        <p:nvSpPr>
          <p:cNvPr id="8" name="Shape 6"/>
          <p:cNvSpPr/>
          <p:nvPr/>
        </p:nvSpPr>
        <p:spPr>
          <a:xfrm>
            <a:off x="3390824" y="1691640"/>
            <a:ext cx="2567864" cy="4389120"/>
          </a:xfrm>
          <a:prstGeom prst="roundRect">
            <a:avLst>
              <a:gd name="adj" fmla="val 3561"/>
            </a:avLst>
          </a:prstGeom>
          <a:solidFill>
            <a:srgbClr val="F5F8FB"/>
          </a:solidFill>
          <a:ln w="12700">
            <a:solidFill>
              <a:srgbClr val="DCE4EE"/>
            </a:solidFill>
            <a:prstDash val="solid"/>
          </a:ln>
        </p:spPr>
      </p:sp>
      <p:sp>
        <p:nvSpPr>
          <p:cNvPr id="9" name="Shape 7"/>
          <p:cNvSpPr/>
          <p:nvPr/>
        </p:nvSpPr>
        <p:spPr>
          <a:xfrm>
            <a:off x="3390824" y="1691640"/>
            <a:ext cx="2567864" cy="73152"/>
          </a:xfrm>
          <a:prstGeom prst="rect">
            <a:avLst/>
          </a:prstGeom>
          <a:solidFill>
            <a:srgbClr val="1D5888"/>
          </a:solidFill>
          <a:ln w="12700">
            <a:solidFill>
              <a:srgbClr val="1D5888"/>
            </a:solidFill>
            <a:prstDash val="solid"/>
          </a:ln>
        </p:spPr>
      </p:sp>
      <p:sp>
        <p:nvSpPr>
          <p:cNvPr id="10" name="Text 8"/>
          <p:cNvSpPr/>
          <p:nvPr/>
        </p:nvSpPr>
        <p:spPr>
          <a:xfrm>
            <a:off x="3573704" y="1874520"/>
            <a:ext cx="2202104" cy="548640"/>
          </a:xfrm>
          <a:prstGeom prst="rect">
            <a:avLst/>
          </a:prstGeom>
          <a:noFill/>
          <a:ln/>
        </p:spPr>
        <p:txBody>
          <a:bodyPr wrap="square" lIns="0" tIns="0" rIns="0" bIns="0" rtlCol="0" anchor="ctr"/>
          <a:lstStyle/>
          <a:p>
            <a:pPr indent="0" marL="0">
              <a:buNone/>
            </a:pPr>
            <a:r>
              <a:rPr lang="en-US" sz="1800" b="1" dirty="0">
                <a:solidFill>
                  <a:srgbClr val="0E2849"/>
                </a:solidFill>
                <a:latin typeface="Calibri" pitchFamily="34" charset="0"/>
                <a:ea typeface="Calibri" pitchFamily="34" charset="-122"/>
                <a:cs typeface="Calibri" pitchFamily="34" charset="-120"/>
              </a:rPr>
              <a:t>Özlük ve Bordro</a:t>
            </a:r>
            <a:endParaRPr lang="en-US" sz="1800" dirty="0"/>
          </a:p>
        </p:txBody>
      </p:sp>
      <p:sp>
        <p:nvSpPr>
          <p:cNvPr id="11" name="Text 9"/>
          <p:cNvSpPr/>
          <p:nvPr/>
        </p:nvSpPr>
        <p:spPr>
          <a:xfrm>
            <a:off x="3527984" y="2468880"/>
            <a:ext cx="2293544" cy="3474720"/>
          </a:xfrm>
          <a:prstGeom prst="rect">
            <a:avLst/>
          </a:prstGeom>
          <a:noFill/>
          <a:ln/>
        </p:spPr>
        <p:txBody>
          <a:bodyPr wrap="square" lIns="25400" tIns="25400" rIns="25400" bIns="25400" rtlCol="0" anchor="t">
            <a:normAutofit/>
          </a:bodyPr>
          <a:lstStyle/>
          <a:p>
            <a:pPr marL="279400" indent="-279400">
              <a:spcAft>
                <a:spcPts val="1000"/>
              </a:spcAft>
              <a:buSzPct val="100000"/>
              <a:buChar char="■"/>
            </a:pPr>
            <a:r>
              <a:rPr lang="en-US" sz="1400" dirty="0">
                <a:solidFill>
                  <a:srgbClr val="3A4A61"/>
                </a:solidFill>
                <a:latin typeface="Calibri" pitchFamily="34" charset="0"/>
                <a:ea typeface="Calibri" pitchFamily="34" charset="-122"/>
                <a:cs typeface="Calibri" pitchFamily="34" charset="-120"/>
              </a:rPr>
              <a:t>Kimlik ve adres bilgileri</a:t>
            </a:r>
            <a:endParaRPr lang="en-US" sz="1400" dirty="0"/>
          </a:p>
          <a:p>
            <a:pPr marL="279400" indent="-279400">
              <a:spcAft>
                <a:spcPts val="1000"/>
              </a:spcAft>
              <a:buSzPct val="100000"/>
              <a:buChar char="■"/>
            </a:pPr>
            <a:r>
              <a:rPr lang="en-US" sz="1400" dirty="0">
                <a:solidFill>
                  <a:srgbClr val="3A4A61"/>
                </a:solidFill>
                <a:latin typeface="Calibri" pitchFamily="34" charset="0"/>
                <a:ea typeface="Calibri" pitchFamily="34" charset="-122"/>
                <a:cs typeface="Calibri" pitchFamily="34" charset="-120"/>
              </a:rPr>
              <a:t>Banka hesap bilgisi</a:t>
            </a:r>
            <a:endParaRPr lang="en-US" sz="1400" dirty="0"/>
          </a:p>
          <a:p>
            <a:pPr marL="279400" indent="-279400">
              <a:spcAft>
                <a:spcPts val="1000"/>
              </a:spcAft>
              <a:buSzPct val="100000"/>
              <a:buChar char="■"/>
            </a:pPr>
            <a:r>
              <a:rPr lang="en-US" sz="1400" dirty="0">
                <a:solidFill>
                  <a:srgbClr val="3A4A61"/>
                </a:solidFill>
                <a:latin typeface="Calibri" pitchFamily="34" charset="0"/>
                <a:ea typeface="Calibri" pitchFamily="34" charset="-122"/>
                <a:cs typeface="Calibri" pitchFamily="34" charset="-120"/>
              </a:rPr>
              <a:t>SGK ve vergi bilgileri</a:t>
            </a:r>
            <a:endParaRPr lang="en-US" sz="1400" dirty="0"/>
          </a:p>
        </p:txBody>
      </p:sp>
      <p:sp>
        <p:nvSpPr>
          <p:cNvPr id="12" name="Shape 10"/>
          <p:cNvSpPr/>
          <p:nvPr/>
        </p:nvSpPr>
        <p:spPr>
          <a:xfrm>
            <a:off x="6233008" y="1691640"/>
            <a:ext cx="2567864" cy="4389120"/>
          </a:xfrm>
          <a:prstGeom prst="roundRect">
            <a:avLst>
              <a:gd name="adj" fmla="val 3561"/>
            </a:avLst>
          </a:prstGeom>
          <a:solidFill>
            <a:srgbClr val="F5F8FB"/>
          </a:solidFill>
          <a:ln w="12700">
            <a:solidFill>
              <a:srgbClr val="DCE4EE"/>
            </a:solidFill>
            <a:prstDash val="solid"/>
          </a:ln>
        </p:spPr>
      </p:sp>
      <p:sp>
        <p:nvSpPr>
          <p:cNvPr id="13" name="Shape 11"/>
          <p:cNvSpPr/>
          <p:nvPr/>
        </p:nvSpPr>
        <p:spPr>
          <a:xfrm>
            <a:off x="6233008" y="1691640"/>
            <a:ext cx="2567864" cy="73152"/>
          </a:xfrm>
          <a:prstGeom prst="rect">
            <a:avLst/>
          </a:prstGeom>
          <a:solidFill>
            <a:srgbClr val="13B8A7"/>
          </a:solidFill>
          <a:ln w="12700">
            <a:solidFill>
              <a:srgbClr val="13B8A7"/>
            </a:solidFill>
            <a:prstDash val="solid"/>
          </a:ln>
        </p:spPr>
      </p:sp>
      <p:sp>
        <p:nvSpPr>
          <p:cNvPr id="14" name="Text 12"/>
          <p:cNvSpPr/>
          <p:nvPr/>
        </p:nvSpPr>
        <p:spPr>
          <a:xfrm>
            <a:off x="6415888" y="1874520"/>
            <a:ext cx="2202104" cy="548640"/>
          </a:xfrm>
          <a:prstGeom prst="rect">
            <a:avLst/>
          </a:prstGeom>
          <a:noFill/>
          <a:ln/>
        </p:spPr>
        <p:txBody>
          <a:bodyPr wrap="square" lIns="0" tIns="0" rIns="0" bIns="0" rtlCol="0" anchor="ctr"/>
          <a:lstStyle/>
          <a:p>
            <a:pPr indent="0" marL="0">
              <a:buNone/>
            </a:pPr>
            <a:r>
              <a:rPr lang="en-US" sz="1800" b="1" dirty="0">
                <a:solidFill>
                  <a:srgbClr val="0E2849"/>
                </a:solidFill>
                <a:latin typeface="Calibri" pitchFamily="34" charset="0"/>
                <a:ea typeface="Calibri" pitchFamily="34" charset="-122"/>
                <a:cs typeface="Calibri" pitchFamily="34" charset="-120"/>
              </a:rPr>
              <a:t>Performans</a:t>
            </a:r>
            <a:endParaRPr lang="en-US" sz="1800" dirty="0"/>
          </a:p>
        </p:txBody>
      </p:sp>
      <p:sp>
        <p:nvSpPr>
          <p:cNvPr id="15" name="Text 13"/>
          <p:cNvSpPr/>
          <p:nvPr/>
        </p:nvSpPr>
        <p:spPr>
          <a:xfrm>
            <a:off x="6370168" y="2468880"/>
            <a:ext cx="2293544" cy="3474720"/>
          </a:xfrm>
          <a:prstGeom prst="rect">
            <a:avLst/>
          </a:prstGeom>
          <a:noFill/>
          <a:ln/>
        </p:spPr>
        <p:txBody>
          <a:bodyPr wrap="square" lIns="25400" tIns="25400" rIns="25400" bIns="25400" rtlCol="0" anchor="t">
            <a:normAutofit/>
          </a:bodyPr>
          <a:lstStyle/>
          <a:p>
            <a:pPr marL="279400" indent="-279400">
              <a:spcAft>
                <a:spcPts val="1000"/>
              </a:spcAft>
              <a:buSzPct val="100000"/>
              <a:buChar char="■"/>
            </a:pPr>
            <a:r>
              <a:rPr lang="en-US" sz="1400" dirty="0">
                <a:solidFill>
                  <a:srgbClr val="3A4A61"/>
                </a:solidFill>
                <a:latin typeface="Calibri" pitchFamily="34" charset="0"/>
                <a:ea typeface="Calibri" pitchFamily="34" charset="-122"/>
                <a:cs typeface="Calibri" pitchFamily="34" charset="-120"/>
              </a:rPr>
              <a:t>Değerlendirme formları</a:t>
            </a:r>
            <a:endParaRPr lang="en-US" sz="1400" dirty="0"/>
          </a:p>
          <a:p>
            <a:pPr marL="279400" indent="-279400">
              <a:spcAft>
                <a:spcPts val="1000"/>
              </a:spcAft>
              <a:buSzPct val="100000"/>
              <a:buChar char="■"/>
            </a:pPr>
            <a:r>
              <a:rPr lang="en-US" sz="1400" dirty="0">
                <a:solidFill>
                  <a:srgbClr val="3A4A61"/>
                </a:solidFill>
                <a:latin typeface="Calibri" pitchFamily="34" charset="0"/>
                <a:ea typeface="Calibri" pitchFamily="34" charset="-122"/>
                <a:cs typeface="Calibri" pitchFamily="34" charset="-120"/>
              </a:rPr>
              <a:t>Hedef ve geri bildirimler</a:t>
            </a:r>
            <a:endParaRPr lang="en-US" sz="1400" dirty="0"/>
          </a:p>
          <a:p>
            <a:pPr marL="279400" indent="-279400">
              <a:spcAft>
                <a:spcPts val="1000"/>
              </a:spcAft>
              <a:buSzPct val="100000"/>
              <a:buChar char="■"/>
            </a:pPr>
            <a:r>
              <a:rPr lang="en-US" sz="1400" dirty="0">
                <a:solidFill>
                  <a:srgbClr val="3A4A61"/>
                </a:solidFill>
                <a:latin typeface="Calibri" pitchFamily="34" charset="0"/>
                <a:ea typeface="Calibri" pitchFamily="34" charset="-122"/>
                <a:cs typeface="Calibri" pitchFamily="34" charset="-120"/>
              </a:rPr>
              <a:t>Disiplin kayıtları</a:t>
            </a:r>
            <a:endParaRPr lang="en-US" sz="1400" dirty="0"/>
          </a:p>
        </p:txBody>
      </p:sp>
      <p:sp>
        <p:nvSpPr>
          <p:cNvPr id="16" name="Shape 14"/>
          <p:cNvSpPr/>
          <p:nvPr/>
        </p:nvSpPr>
        <p:spPr>
          <a:xfrm>
            <a:off x="9075191" y="1691640"/>
            <a:ext cx="2567864" cy="4389120"/>
          </a:xfrm>
          <a:prstGeom prst="roundRect">
            <a:avLst>
              <a:gd name="adj" fmla="val 3561"/>
            </a:avLst>
          </a:prstGeom>
          <a:solidFill>
            <a:srgbClr val="F5F8FB"/>
          </a:solidFill>
          <a:ln w="12700">
            <a:solidFill>
              <a:srgbClr val="DCE4EE"/>
            </a:solidFill>
            <a:prstDash val="solid"/>
          </a:ln>
        </p:spPr>
      </p:sp>
      <p:sp>
        <p:nvSpPr>
          <p:cNvPr id="17" name="Shape 15"/>
          <p:cNvSpPr/>
          <p:nvPr/>
        </p:nvSpPr>
        <p:spPr>
          <a:xfrm>
            <a:off x="9075191" y="1691640"/>
            <a:ext cx="2567864" cy="73152"/>
          </a:xfrm>
          <a:prstGeom prst="rect">
            <a:avLst/>
          </a:prstGeom>
          <a:solidFill>
            <a:srgbClr val="1D5888"/>
          </a:solidFill>
          <a:ln w="12700">
            <a:solidFill>
              <a:srgbClr val="1D5888"/>
            </a:solidFill>
            <a:prstDash val="solid"/>
          </a:ln>
        </p:spPr>
      </p:sp>
      <p:sp>
        <p:nvSpPr>
          <p:cNvPr id="18" name="Text 16"/>
          <p:cNvSpPr/>
          <p:nvPr/>
        </p:nvSpPr>
        <p:spPr>
          <a:xfrm>
            <a:off x="9258071" y="1874520"/>
            <a:ext cx="2202104" cy="548640"/>
          </a:xfrm>
          <a:prstGeom prst="rect">
            <a:avLst/>
          </a:prstGeom>
          <a:noFill/>
          <a:ln/>
        </p:spPr>
        <p:txBody>
          <a:bodyPr wrap="square" lIns="0" tIns="0" rIns="0" bIns="0" rtlCol="0" anchor="ctr"/>
          <a:lstStyle/>
          <a:p>
            <a:pPr indent="0" marL="0">
              <a:buNone/>
            </a:pPr>
            <a:r>
              <a:rPr lang="en-US" sz="1800" b="1" dirty="0">
                <a:solidFill>
                  <a:srgbClr val="0E2849"/>
                </a:solidFill>
                <a:latin typeface="Calibri" pitchFamily="34" charset="0"/>
                <a:ea typeface="Calibri" pitchFamily="34" charset="-122"/>
                <a:cs typeface="Calibri" pitchFamily="34" charset="-120"/>
              </a:rPr>
              <a:t>Sağlık ve İSG</a:t>
            </a:r>
            <a:endParaRPr lang="en-US" sz="1800" dirty="0"/>
          </a:p>
        </p:txBody>
      </p:sp>
      <p:sp>
        <p:nvSpPr>
          <p:cNvPr id="19" name="Text 17"/>
          <p:cNvSpPr/>
          <p:nvPr/>
        </p:nvSpPr>
        <p:spPr>
          <a:xfrm>
            <a:off x="9212351" y="2468880"/>
            <a:ext cx="2293544" cy="3474720"/>
          </a:xfrm>
          <a:prstGeom prst="rect">
            <a:avLst/>
          </a:prstGeom>
          <a:noFill/>
          <a:ln/>
        </p:spPr>
        <p:txBody>
          <a:bodyPr wrap="square" lIns="25400" tIns="25400" rIns="25400" bIns="25400" rtlCol="0" anchor="t">
            <a:normAutofit/>
          </a:bodyPr>
          <a:lstStyle/>
          <a:p>
            <a:pPr marL="279400" indent="-279400">
              <a:spcAft>
                <a:spcPts val="1000"/>
              </a:spcAft>
              <a:buSzPct val="100000"/>
              <a:buChar char="■"/>
            </a:pPr>
            <a:r>
              <a:rPr lang="en-US" sz="1400" dirty="0">
                <a:solidFill>
                  <a:srgbClr val="3A4A61"/>
                </a:solidFill>
                <a:latin typeface="Calibri" pitchFamily="34" charset="0"/>
                <a:ea typeface="Calibri" pitchFamily="34" charset="-122"/>
                <a:cs typeface="Calibri" pitchFamily="34" charset="-120"/>
              </a:rPr>
              <a:t>Sağlık raporları</a:t>
            </a:r>
            <a:endParaRPr lang="en-US" sz="1400" dirty="0"/>
          </a:p>
          <a:p>
            <a:pPr marL="279400" indent="-279400">
              <a:spcAft>
                <a:spcPts val="1000"/>
              </a:spcAft>
              <a:buSzPct val="100000"/>
              <a:buChar char="■"/>
            </a:pPr>
            <a:r>
              <a:rPr lang="en-US" sz="1400" dirty="0">
                <a:solidFill>
                  <a:srgbClr val="3A4A61"/>
                </a:solidFill>
                <a:latin typeface="Calibri" pitchFamily="34" charset="0"/>
                <a:ea typeface="Calibri" pitchFamily="34" charset="-122"/>
                <a:cs typeface="Calibri" pitchFamily="34" charset="-120"/>
              </a:rPr>
              <a:t>İşe giriş muayenesi</a:t>
            </a:r>
            <a:endParaRPr lang="en-US" sz="1400" dirty="0"/>
          </a:p>
          <a:p>
            <a:pPr marL="279400" indent="-279400">
              <a:spcAft>
                <a:spcPts val="1000"/>
              </a:spcAft>
              <a:buSzPct val="100000"/>
              <a:buChar char="■"/>
            </a:pPr>
            <a:r>
              <a:rPr lang="en-US" sz="1400" dirty="0">
                <a:solidFill>
                  <a:srgbClr val="3A4A61"/>
                </a:solidFill>
                <a:latin typeface="Calibri" pitchFamily="34" charset="0"/>
                <a:ea typeface="Calibri" pitchFamily="34" charset="-122"/>
                <a:cs typeface="Calibri" pitchFamily="34" charset="-120"/>
              </a:rPr>
              <a:t>İş kazası kayıtları</a:t>
            </a:r>
            <a:endParaRPr lang="en-US" sz="1400" dirty="0"/>
          </a:p>
        </p:txBody>
      </p:sp>
      <p:sp>
        <p:nvSpPr>
          <p:cNvPr id="25" name="Slide Number Placeholder 0"/>
          <p:cNvSpPr>
            <a:spLocks noGrp="1"/>
          </p:cNvSpPr>
          <p:nvPr>
            <p:ph type="sldNum" sz="quarter" idx="4294967295"/>
          </p:nvPr>
        </p:nvSpPr>
        <p:spPr>
          <a:xfrm>
            <a:off x="11094415" y="6464808"/>
            <a:ext cx="548640" cy="329184"/>
          </a:xfrm>
          <a:prstGeom prst="rect">
            <a:avLst/>
          </a:prstGeom>
          <a:extLst>
            <a:ext uri="{C572A759-6A51-4108-AA02-DFA0A04FC94B}">
              <ma14:wrappingTextBoxFlag xmlns:ma14="http://schemas.microsoft.com/office/mac/drawingml/2011/main" val="0"/>
            </a:ext>
          </a:extLst>
        </p:spPr>
        <p:txBody>
          <a:bodyPr/>
          <a:lstStyle>
            <a:lvl1pPr>
              <a:defRPr sz="1000">
                <a:solidFill>
                  <a:srgbClr val="8C9BB0"/>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548640" y="502920"/>
            <a:ext cx="109728" cy="566928"/>
          </a:xfrm>
          <a:prstGeom prst="rect">
            <a:avLst/>
          </a:prstGeom>
          <a:solidFill>
            <a:srgbClr val="13B8A7"/>
          </a:solidFill>
          <a:ln w="12700">
            <a:solidFill>
              <a:srgbClr val="13B8A7"/>
            </a:solidFill>
            <a:prstDash val="solid"/>
          </a:ln>
        </p:spPr>
      </p:sp>
      <p:sp>
        <p:nvSpPr>
          <p:cNvPr id="3" name="Text 1"/>
          <p:cNvSpPr/>
          <p:nvPr/>
        </p:nvSpPr>
        <p:spPr>
          <a:xfrm>
            <a:off x="777240" y="384048"/>
            <a:ext cx="10865815" cy="777240"/>
          </a:xfrm>
          <a:prstGeom prst="rect">
            <a:avLst/>
          </a:prstGeom>
          <a:noFill/>
          <a:ln/>
        </p:spPr>
        <p:txBody>
          <a:bodyPr wrap="square" lIns="0" tIns="0" rIns="0" bIns="0" rtlCol="0" anchor="ctr"/>
          <a:lstStyle/>
          <a:p>
            <a:pPr indent="0" marL="0">
              <a:buNone/>
            </a:pPr>
            <a:r>
              <a:rPr lang="en-US" sz="2800" b="1" dirty="0">
                <a:solidFill>
                  <a:srgbClr val="0E2849"/>
                </a:solidFill>
                <a:latin typeface="Calibri" pitchFamily="34" charset="0"/>
                <a:ea typeface="Calibri" pitchFamily="34" charset="-122"/>
                <a:cs typeface="Calibri" pitchFamily="34" charset="-120"/>
              </a:rPr>
              <a:t>Yapın / Yapmayın</a:t>
            </a:r>
            <a:endParaRPr lang="en-US" sz="2800" dirty="0"/>
          </a:p>
        </p:txBody>
      </p:sp>
      <p:sp>
        <p:nvSpPr>
          <p:cNvPr id="4" name="Shape 2"/>
          <p:cNvSpPr/>
          <p:nvPr/>
        </p:nvSpPr>
        <p:spPr>
          <a:xfrm>
            <a:off x="548640" y="1691640"/>
            <a:ext cx="5410048" cy="4389120"/>
          </a:xfrm>
          <a:prstGeom prst="roundRect">
            <a:avLst>
              <a:gd name="adj" fmla="val 2083"/>
            </a:avLst>
          </a:prstGeom>
          <a:solidFill>
            <a:srgbClr val="F5F8FB"/>
          </a:solidFill>
          <a:ln w="12700">
            <a:solidFill>
              <a:srgbClr val="DCE4EE"/>
            </a:solidFill>
            <a:prstDash val="solid"/>
          </a:ln>
        </p:spPr>
      </p:sp>
      <p:sp>
        <p:nvSpPr>
          <p:cNvPr id="5" name="Shape 3"/>
          <p:cNvSpPr/>
          <p:nvPr/>
        </p:nvSpPr>
        <p:spPr>
          <a:xfrm>
            <a:off x="548640" y="1691640"/>
            <a:ext cx="5410048" cy="73152"/>
          </a:xfrm>
          <a:prstGeom prst="rect">
            <a:avLst/>
          </a:prstGeom>
          <a:solidFill>
            <a:srgbClr val="13B8A7"/>
          </a:solidFill>
          <a:ln w="12700">
            <a:solidFill>
              <a:srgbClr val="13B8A7"/>
            </a:solidFill>
            <a:prstDash val="solid"/>
          </a:ln>
        </p:spPr>
      </p:sp>
      <p:sp>
        <p:nvSpPr>
          <p:cNvPr id="6" name="Text 4"/>
          <p:cNvSpPr/>
          <p:nvPr/>
        </p:nvSpPr>
        <p:spPr>
          <a:xfrm>
            <a:off x="731520" y="1874520"/>
            <a:ext cx="5044288" cy="548640"/>
          </a:xfrm>
          <a:prstGeom prst="rect">
            <a:avLst/>
          </a:prstGeom>
          <a:noFill/>
          <a:ln/>
        </p:spPr>
        <p:txBody>
          <a:bodyPr wrap="square" lIns="0" tIns="0" rIns="0" bIns="0" rtlCol="0" anchor="ctr"/>
          <a:lstStyle/>
          <a:p>
            <a:pPr indent="0" marL="0">
              <a:buNone/>
            </a:pPr>
            <a:r>
              <a:rPr lang="en-US" sz="1800" b="1" dirty="0">
                <a:solidFill>
                  <a:srgbClr val="0E2849"/>
                </a:solidFill>
                <a:latin typeface="Calibri" pitchFamily="34" charset="0"/>
                <a:ea typeface="Calibri" pitchFamily="34" charset="-122"/>
                <a:cs typeface="Calibri" pitchFamily="34" charset="-120"/>
              </a:rPr>
              <a:t>Yapın</a:t>
            </a:r>
            <a:endParaRPr lang="en-US" sz="1800" dirty="0"/>
          </a:p>
        </p:txBody>
      </p:sp>
      <p:sp>
        <p:nvSpPr>
          <p:cNvPr id="7" name="Text 5"/>
          <p:cNvSpPr/>
          <p:nvPr/>
        </p:nvSpPr>
        <p:spPr>
          <a:xfrm>
            <a:off x="685800" y="2468880"/>
            <a:ext cx="5135728" cy="3474720"/>
          </a:xfrm>
          <a:prstGeom prst="rect">
            <a:avLst/>
          </a:prstGeom>
          <a:noFill/>
          <a:ln/>
        </p:spPr>
        <p:txBody>
          <a:bodyPr wrap="square" lIns="25400" tIns="25400" rIns="25400" bIns="25400" rtlCol="0" anchor="t">
            <a:normAutofit/>
          </a:bodyPr>
          <a:lstStyle/>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Ekranınızı masadan ayrılırken kilitleyin</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Kişisel veri içeren belgeleri kilitli dolapta saklayın</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E-postayı göndermeden önce alıcıları kontrol edin</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Toplu e-postalarda gizli alıcı (BCC) kullanın</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Yalnızca işiniz için gereken verilere erişin</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Şüpheli durumları hemen bildirin</a:t>
            </a:r>
            <a:endParaRPr lang="en-US" sz="1600" dirty="0"/>
          </a:p>
        </p:txBody>
      </p:sp>
      <p:sp>
        <p:nvSpPr>
          <p:cNvPr id="8" name="Shape 6"/>
          <p:cNvSpPr/>
          <p:nvPr/>
        </p:nvSpPr>
        <p:spPr>
          <a:xfrm>
            <a:off x="6233008" y="1691640"/>
            <a:ext cx="5410048" cy="4389120"/>
          </a:xfrm>
          <a:prstGeom prst="roundRect">
            <a:avLst>
              <a:gd name="adj" fmla="val 2083"/>
            </a:avLst>
          </a:prstGeom>
          <a:solidFill>
            <a:srgbClr val="F5F8FB"/>
          </a:solidFill>
          <a:ln w="12700">
            <a:solidFill>
              <a:srgbClr val="DCE4EE"/>
            </a:solidFill>
            <a:prstDash val="solid"/>
          </a:ln>
        </p:spPr>
      </p:sp>
      <p:sp>
        <p:nvSpPr>
          <p:cNvPr id="9" name="Shape 7"/>
          <p:cNvSpPr/>
          <p:nvPr/>
        </p:nvSpPr>
        <p:spPr>
          <a:xfrm>
            <a:off x="6233008" y="1691640"/>
            <a:ext cx="5410048" cy="73152"/>
          </a:xfrm>
          <a:prstGeom prst="rect">
            <a:avLst/>
          </a:prstGeom>
          <a:solidFill>
            <a:srgbClr val="1D5888"/>
          </a:solidFill>
          <a:ln w="12700">
            <a:solidFill>
              <a:srgbClr val="1D5888"/>
            </a:solidFill>
            <a:prstDash val="solid"/>
          </a:ln>
        </p:spPr>
      </p:sp>
      <p:sp>
        <p:nvSpPr>
          <p:cNvPr id="10" name="Text 8"/>
          <p:cNvSpPr/>
          <p:nvPr/>
        </p:nvSpPr>
        <p:spPr>
          <a:xfrm>
            <a:off x="6415888" y="1874520"/>
            <a:ext cx="5044288" cy="548640"/>
          </a:xfrm>
          <a:prstGeom prst="rect">
            <a:avLst/>
          </a:prstGeom>
          <a:noFill/>
          <a:ln/>
        </p:spPr>
        <p:txBody>
          <a:bodyPr wrap="square" lIns="0" tIns="0" rIns="0" bIns="0" rtlCol="0" anchor="ctr"/>
          <a:lstStyle/>
          <a:p>
            <a:pPr indent="0" marL="0">
              <a:buNone/>
            </a:pPr>
            <a:r>
              <a:rPr lang="en-US" sz="1800" b="1" dirty="0">
                <a:solidFill>
                  <a:srgbClr val="0E2849"/>
                </a:solidFill>
                <a:latin typeface="Calibri" pitchFamily="34" charset="0"/>
                <a:ea typeface="Calibri" pitchFamily="34" charset="-122"/>
                <a:cs typeface="Calibri" pitchFamily="34" charset="-120"/>
              </a:rPr>
              <a:t>Yapmayın</a:t>
            </a:r>
            <a:endParaRPr lang="en-US" sz="1800" dirty="0"/>
          </a:p>
        </p:txBody>
      </p:sp>
      <p:sp>
        <p:nvSpPr>
          <p:cNvPr id="11" name="Text 9"/>
          <p:cNvSpPr/>
          <p:nvPr/>
        </p:nvSpPr>
        <p:spPr>
          <a:xfrm>
            <a:off x="6370168" y="2468880"/>
            <a:ext cx="5135728" cy="3474720"/>
          </a:xfrm>
          <a:prstGeom prst="rect">
            <a:avLst/>
          </a:prstGeom>
          <a:noFill/>
          <a:ln/>
        </p:spPr>
        <p:txBody>
          <a:bodyPr wrap="square" lIns="25400" tIns="25400" rIns="25400" bIns="25400" rtlCol="0" anchor="t">
            <a:normAutofit/>
          </a:bodyPr>
          <a:lstStyle/>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Şifrenizi kimseyle paylaşmayın</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Kişisel veriyi kişisel e-posta veya mesajlaşma uygulamasına aktarmayın</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Çıktıları yazıcıda veya masada bırakmayın</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Çalışan veya müşteri bilgisini sosyal medyada paylaşmayın</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Onaysız USB bellek ve bulut servisi kullanmayın</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Gereğinden fazla veri toplamayın</a:t>
            </a:r>
            <a:endParaRPr lang="en-US" sz="1600" dirty="0"/>
          </a:p>
        </p:txBody>
      </p:sp>
      <p:sp>
        <p:nvSpPr>
          <p:cNvPr id="25" name="Slide Number Placeholder 0"/>
          <p:cNvSpPr>
            <a:spLocks noGrp="1"/>
          </p:cNvSpPr>
          <p:nvPr>
            <p:ph type="sldNum" sz="quarter" idx="4294967295"/>
          </p:nvPr>
        </p:nvSpPr>
        <p:spPr>
          <a:xfrm>
            <a:off x="11094415" y="6464808"/>
            <a:ext cx="548640" cy="329184"/>
          </a:xfrm>
          <a:prstGeom prst="rect">
            <a:avLst/>
          </a:prstGeom>
          <a:extLst>
            <a:ext uri="{C572A759-6A51-4108-AA02-DFA0A04FC94B}">
              <ma14:wrappingTextBoxFlag xmlns:ma14="http://schemas.microsoft.com/office/mac/drawingml/2011/main" val="0"/>
            </a:ext>
          </a:extLst>
        </p:spPr>
        <p:txBody>
          <a:bodyPr/>
          <a:lstStyle>
            <a:lvl1pPr>
              <a:defRPr sz="1000">
                <a:solidFill>
                  <a:srgbClr val="8C9BB0"/>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548640" y="502920"/>
            <a:ext cx="109728" cy="566928"/>
          </a:xfrm>
          <a:prstGeom prst="rect">
            <a:avLst/>
          </a:prstGeom>
          <a:solidFill>
            <a:srgbClr val="13B8A7"/>
          </a:solidFill>
          <a:ln w="12700">
            <a:solidFill>
              <a:srgbClr val="13B8A7"/>
            </a:solidFill>
            <a:prstDash val="solid"/>
          </a:ln>
        </p:spPr>
      </p:sp>
      <p:sp>
        <p:nvSpPr>
          <p:cNvPr id="3" name="Text 1"/>
          <p:cNvSpPr/>
          <p:nvPr/>
        </p:nvSpPr>
        <p:spPr>
          <a:xfrm>
            <a:off x="777240" y="384048"/>
            <a:ext cx="10865815" cy="777240"/>
          </a:xfrm>
          <a:prstGeom prst="rect">
            <a:avLst/>
          </a:prstGeom>
          <a:noFill/>
          <a:ln/>
        </p:spPr>
        <p:txBody>
          <a:bodyPr wrap="square" lIns="0" tIns="0" rIns="0" bIns="0" rtlCol="0" anchor="ctr"/>
          <a:lstStyle/>
          <a:p>
            <a:pPr indent="0" marL="0">
              <a:buNone/>
            </a:pPr>
            <a:r>
              <a:rPr lang="en-US" sz="2800" b="1" dirty="0">
                <a:solidFill>
                  <a:srgbClr val="0E2849"/>
                </a:solidFill>
                <a:latin typeface="Calibri" pitchFamily="34" charset="0"/>
                <a:ea typeface="Calibri" pitchFamily="34" charset="-122"/>
                <a:cs typeface="Calibri" pitchFamily="34" charset="-120"/>
              </a:rPr>
              <a:t>Günlük Hayattan Senaryolar</a:t>
            </a:r>
            <a:endParaRPr lang="en-US" sz="28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11094415" cy="914400"/>
        </p:xfrm>
        <a:graphic>
          <a:graphicData uri="http://schemas.openxmlformats.org/drawingml/2006/table">
            <a:tbl>
              <a:tblPr/>
              <a:tblGrid>
                <a:gridCol w="4754749"/>
                <a:gridCol w="6339666"/>
              </a:tblGrid>
              <a:tr h="0">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Durum</a:t>
                      </a:r>
                      <a:endParaRPr lang="en-US" sz="1400" dirty="0">
                        <a:latin typeface="Calibri" charset="0"/>
                        <a:ea typeface="Calibri" charset="0"/>
                        <a:cs typeface="Calibri" charset="0"/>
                      </a:endParaRPr>
                    </a:p>
                  </a:txBody>
                  <a:tcPr marL="54864" marR="54864" marT="54864" marB="54864" anchor="ctr">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0E2849"/>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Doğru Davranış</a:t>
                      </a:r>
                      <a:endParaRPr lang="en-US" sz="1400" dirty="0">
                        <a:latin typeface="Calibri" charset="0"/>
                        <a:ea typeface="Calibri" charset="0"/>
                        <a:cs typeface="Calibri" charset="0"/>
                      </a:endParaRPr>
                    </a:p>
                  </a:txBody>
                  <a:tcPr marL="54864" marR="54864" marT="54864" marB="54864" anchor="ctr">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0E2849"/>
                    </a:solidFill>
                  </a:tcPr>
                </a:tc>
              </a:tr>
              <a:tr h="0">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Bir aday CV'sini WhatsApp'tan gönderdi</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Şirketin resmî başvuru kanalına yönlendirin, mesajdaki dosyayı saklamayın</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Yanlış kişiye bordro bilgisi içeren e-posta gitti</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Durumu derhal [iç bildirim kanalı] üzerinden bildirin; kendiniz çözmeye çalışmayın</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r>
              <a:tr h="0">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Bir yönetici ekibinin sağlık raporu tanılarını istiyor</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Tanı bilgisi paylaşılmaz; yalnızca devamsızlık tarihleri ve süresi bildirilir</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Telefonla arayan biri çalışanın adresini soruyor</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Kimliği ve yetkisi doğrulanmadan hiçbir bilgi vermeyin</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r>
              <a:tr h="0">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Şirket dizüstü bilgisayarınız kayboldu</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Bilgi işlem ve İK birimine hemen haber verin</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094415" y="6464808"/>
            <a:ext cx="548640" cy="329184"/>
          </a:xfrm>
          <a:prstGeom prst="rect">
            <a:avLst/>
          </a:prstGeom>
          <a:extLst>
            <a:ext uri="{C572A759-6A51-4108-AA02-DFA0A04FC94B}">
              <ma14:wrappingTextBoxFlag xmlns:ma14="http://schemas.microsoft.com/office/mac/drawingml/2011/main" val="0"/>
            </a:ext>
          </a:extLst>
        </p:spPr>
        <p:txBody>
          <a:bodyPr/>
          <a:lstStyle>
            <a:lvl1pPr>
              <a:defRPr sz="1000">
                <a:solidFill>
                  <a:srgbClr val="8C9BB0"/>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48640" y="502920"/>
            <a:ext cx="109728" cy="566928"/>
          </a:xfrm>
          <a:prstGeom prst="rect">
            <a:avLst/>
          </a:prstGeom>
          <a:solidFill>
            <a:srgbClr val="13B8A7"/>
          </a:solidFill>
          <a:ln w="12700">
            <a:solidFill>
              <a:srgbClr val="13B8A7"/>
            </a:solidFill>
            <a:prstDash val="solid"/>
          </a:ln>
        </p:spPr>
      </p:sp>
      <p:sp>
        <p:nvSpPr>
          <p:cNvPr id="3" name="Text 1"/>
          <p:cNvSpPr/>
          <p:nvPr/>
        </p:nvSpPr>
        <p:spPr>
          <a:xfrm>
            <a:off x="777240" y="384048"/>
            <a:ext cx="10865815" cy="777240"/>
          </a:xfrm>
          <a:prstGeom prst="rect">
            <a:avLst/>
          </a:prstGeom>
          <a:noFill/>
          <a:ln/>
        </p:spPr>
        <p:txBody>
          <a:bodyPr wrap="square" lIns="0" tIns="0" rIns="0" bIns="0" rtlCol="0" anchor="ctr"/>
          <a:lstStyle/>
          <a:p>
            <a:pPr indent="0" marL="0">
              <a:buNone/>
            </a:pPr>
            <a:r>
              <a:rPr lang="en-US" sz="2800" b="1" dirty="0">
                <a:solidFill>
                  <a:srgbClr val="0E2849"/>
                </a:solidFill>
                <a:latin typeface="Calibri" pitchFamily="34" charset="0"/>
                <a:ea typeface="Calibri" pitchFamily="34" charset="-122"/>
                <a:cs typeface="Calibri" pitchFamily="34" charset="-120"/>
              </a:rPr>
              <a:t>Veri İhlali Nedir?</a:t>
            </a:r>
            <a:endParaRPr lang="en-US" sz="2800" dirty="0"/>
          </a:p>
        </p:txBody>
      </p:sp>
      <p:sp>
        <p:nvSpPr>
          <p:cNvPr id="4" name="Text 2"/>
          <p:cNvSpPr/>
          <p:nvPr/>
        </p:nvSpPr>
        <p:spPr>
          <a:xfrm>
            <a:off x="777240" y="1691640"/>
            <a:ext cx="6766560" cy="4389120"/>
          </a:xfrm>
          <a:prstGeom prst="rect">
            <a:avLst/>
          </a:prstGeom>
          <a:noFill/>
          <a:ln/>
        </p:spPr>
        <p:txBody>
          <a:bodyPr wrap="square" lIns="50800" tIns="50800" rIns="50800" bIns="50800" rtlCol="0" anchor="t">
            <a:normAutofit/>
          </a:bodyPr>
          <a:lstStyle/>
          <a:p>
            <a:pPr marL="279400" indent="-279400">
              <a:spcAft>
                <a:spcPts val="1000"/>
              </a:spcAft>
              <a:buSzPct val="100000"/>
              <a:buChar char="■"/>
            </a:pPr>
            <a:r>
              <a:rPr lang="en-US" sz="1800" dirty="0">
                <a:solidFill>
                  <a:srgbClr val="3A4A61"/>
                </a:solidFill>
                <a:latin typeface="Calibri" pitchFamily="34" charset="0"/>
                <a:ea typeface="Calibri" pitchFamily="34" charset="-122"/>
                <a:cs typeface="Calibri" pitchFamily="34" charset="-120"/>
              </a:rPr>
              <a:t>Kişisel verilerin yetkisiz kişilerce elde edilmesi, görülmesi veya değiştirilmesi</a:t>
            </a:r>
            <a:endParaRPr lang="en-US" sz="1800" dirty="0"/>
          </a:p>
          <a:p>
            <a:pPr marL="279400" indent="-279400">
              <a:spcAft>
                <a:spcPts val="1000"/>
              </a:spcAft>
              <a:buSzPct val="100000"/>
              <a:buChar char="■"/>
            </a:pPr>
            <a:r>
              <a:rPr lang="en-US" sz="1800" dirty="0">
                <a:solidFill>
                  <a:srgbClr val="3A4A61"/>
                </a:solidFill>
                <a:latin typeface="Calibri" pitchFamily="34" charset="0"/>
                <a:ea typeface="Calibri" pitchFamily="34" charset="-122"/>
                <a:cs typeface="Calibri" pitchFamily="34" charset="-120"/>
              </a:rPr>
              <a:t>Yanlış alıcıya gönderilen e-posta veya dosya</a:t>
            </a:r>
            <a:endParaRPr lang="en-US" sz="1800" dirty="0"/>
          </a:p>
          <a:p>
            <a:pPr marL="279400" indent="-279400">
              <a:spcAft>
                <a:spcPts val="1000"/>
              </a:spcAft>
              <a:buSzPct val="100000"/>
              <a:buChar char="■"/>
            </a:pPr>
            <a:r>
              <a:rPr lang="en-US" sz="1800" dirty="0">
                <a:solidFill>
                  <a:srgbClr val="3A4A61"/>
                </a:solidFill>
                <a:latin typeface="Calibri" pitchFamily="34" charset="0"/>
                <a:ea typeface="Calibri" pitchFamily="34" charset="-122"/>
                <a:cs typeface="Calibri" pitchFamily="34" charset="-120"/>
              </a:rPr>
              <a:t>Kaybolan ya da çalınan bilgisayar, telefon, belge</a:t>
            </a:r>
            <a:endParaRPr lang="en-US" sz="1800" dirty="0"/>
          </a:p>
          <a:p>
            <a:pPr marL="279400" indent="-279400">
              <a:spcAft>
                <a:spcPts val="1000"/>
              </a:spcAft>
              <a:buSzPct val="100000"/>
              <a:buChar char="■"/>
            </a:pPr>
            <a:r>
              <a:rPr lang="en-US" sz="1800" dirty="0">
                <a:solidFill>
                  <a:srgbClr val="3A4A61"/>
                </a:solidFill>
                <a:latin typeface="Calibri" pitchFamily="34" charset="0"/>
                <a:ea typeface="Calibri" pitchFamily="34" charset="-122"/>
                <a:cs typeface="Calibri" pitchFamily="34" charset="-120"/>
              </a:rPr>
              <a:t>Kimlik avı (oltalama) e-postasıyla ele geçirilen şifre</a:t>
            </a:r>
            <a:endParaRPr lang="en-US" sz="1800" dirty="0"/>
          </a:p>
          <a:p>
            <a:pPr marL="279400" indent="-279400">
              <a:spcAft>
                <a:spcPts val="1000"/>
              </a:spcAft>
              <a:buSzPct val="100000"/>
              <a:buChar char="■"/>
            </a:pPr>
            <a:r>
              <a:rPr lang="en-US" sz="1800" dirty="0">
                <a:solidFill>
                  <a:srgbClr val="3A4A61"/>
                </a:solidFill>
                <a:latin typeface="Calibri" pitchFamily="34" charset="0"/>
                <a:ea typeface="Calibri" pitchFamily="34" charset="-122"/>
                <a:cs typeface="Calibri" pitchFamily="34" charset="-120"/>
              </a:rPr>
              <a:t>Yetkisiz erişime açık bırakılan klasör veya paylaşım bağlantısı</a:t>
            </a:r>
            <a:endParaRPr lang="en-US" sz="1800" dirty="0"/>
          </a:p>
        </p:txBody>
      </p:sp>
      <p:sp>
        <p:nvSpPr>
          <p:cNvPr id="5" name="Shape 3"/>
          <p:cNvSpPr/>
          <p:nvPr/>
        </p:nvSpPr>
        <p:spPr>
          <a:xfrm>
            <a:off x="7863840" y="1691640"/>
            <a:ext cx="3779215" cy="4389120"/>
          </a:xfrm>
          <a:prstGeom prst="roundRect">
            <a:avLst>
              <a:gd name="adj" fmla="val 2903"/>
            </a:avLst>
          </a:prstGeom>
          <a:solidFill>
            <a:srgbClr val="E3F6F4"/>
          </a:solidFill>
          <a:ln w="12700">
            <a:solidFill>
              <a:srgbClr val="E3F6F4"/>
            </a:solidFill>
            <a:prstDash val="solid"/>
          </a:ln>
        </p:spPr>
      </p:sp>
      <p:sp>
        <p:nvSpPr>
          <p:cNvPr id="6" name="Text 4"/>
          <p:cNvSpPr/>
          <p:nvPr/>
        </p:nvSpPr>
        <p:spPr>
          <a:xfrm>
            <a:off x="8046720" y="1874520"/>
            <a:ext cx="3413455" cy="4023360"/>
          </a:xfrm>
          <a:prstGeom prst="rect">
            <a:avLst/>
          </a:prstGeom>
          <a:noFill/>
          <a:ln/>
        </p:spPr>
        <p:txBody>
          <a:bodyPr wrap="square" lIns="25400" tIns="25400" rIns="25400" bIns="25400" rtlCol="0" anchor="t"/>
          <a:lstStyle/>
          <a:p>
            <a:pPr indent="0" marL="0">
              <a:spcAft>
                <a:spcPts val="800"/>
              </a:spcAft>
              <a:buNone/>
            </a:pPr>
            <a:r>
              <a:rPr lang="en-US" sz="1600" b="1" dirty="0">
                <a:solidFill>
                  <a:srgbClr val="0B7F74"/>
                </a:solidFill>
                <a:latin typeface="Calibri" pitchFamily="34" charset="0"/>
                <a:ea typeface="Calibri" pitchFamily="34" charset="-122"/>
                <a:cs typeface="Calibri" pitchFamily="34" charset="-120"/>
              </a:rPr>
              <a:t>Unutmayın</a:t>
            </a:r>
            <a:endParaRPr lang="en-US" sz="1600" dirty="0"/>
          </a:p>
          <a:p>
            <a:pPr indent="0" marL="0">
              <a:buNone/>
            </a:pPr>
            <a:r>
              <a:rPr lang="en-US" sz="1400" dirty="0">
                <a:solidFill>
                  <a:srgbClr val="3A4A61"/>
                </a:solidFill>
                <a:latin typeface="Calibri" pitchFamily="34" charset="0"/>
                <a:ea typeface="Calibri" pitchFamily="34" charset="-122"/>
                <a:cs typeface="Calibri" pitchFamily="34" charset="-120"/>
              </a:rPr>
              <a:t>Küçük görünen bir olay da ihlal olabilir. Değerlendirmeyi siz değil, yetkili ekip yapar.</a:t>
            </a:r>
            <a:endParaRPr lang="en-US" sz="1600" dirty="0"/>
          </a:p>
        </p:txBody>
      </p:sp>
      <p:sp>
        <p:nvSpPr>
          <p:cNvPr id="25" name="Slide Number Placeholder 0"/>
          <p:cNvSpPr>
            <a:spLocks noGrp="1"/>
          </p:cNvSpPr>
          <p:nvPr>
            <p:ph type="sldNum" sz="quarter" idx="4294967295"/>
          </p:nvPr>
        </p:nvSpPr>
        <p:spPr>
          <a:xfrm>
            <a:off x="11094415" y="6464808"/>
            <a:ext cx="548640" cy="329184"/>
          </a:xfrm>
          <a:prstGeom prst="rect">
            <a:avLst/>
          </a:prstGeom>
          <a:extLst>
            <a:ext uri="{C572A759-6A51-4108-AA02-DFA0A04FC94B}">
              <ma14:wrappingTextBoxFlag xmlns:ma14="http://schemas.microsoft.com/office/mac/drawingml/2011/main" val="0"/>
            </a:ext>
          </a:extLst>
        </p:spPr>
        <p:txBody>
          <a:bodyPr/>
          <a:lstStyle>
            <a:lvl1pPr>
              <a:defRPr sz="1000">
                <a:solidFill>
                  <a:srgbClr val="8C9BB0"/>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548640" y="502920"/>
            <a:ext cx="109728" cy="566928"/>
          </a:xfrm>
          <a:prstGeom prst="rect">
            <a:avLst/>
          </a:prstGeom>
          <a:solidFill>
            <a:srgbClr val="13B8A7"/>
          </a:solidFill>
          <a:ln w="12700">
            <a:solidFill>
              <a:srgbClr val="13B8A7"/>
            </a:solidFill>
            <a:prstDash val="solid"/>
          </a:ln>
        </p:spPr>
      </p:sp>
      <p:sp>
        <p:nvSpPr>
          <p:cNvPr id="3" name="Text 1"/>
          <p:cNvSpPr/>
          <p:nvPr/>
        </p:nvSpPr>
        <p:spPr>
          <a:xfrm>
            <a:off x="777240" y="384048"/>
            <a:ext cx="10865815" cy="777240"/>
          </a:xfrm>
          <a:prstGeom prst="rect">
            <a:avLst/>
          </a:prstGeom>
          <a:noFill/>
          <a:ln/>
        </p:spPr>
        <p:txBody>
          <a:bodyPr wrap="square" lIns="0" tIns="0" rIns="0" bIns="0" rtlCol="0" anchor="ctr"/>
          <a:lstStyle/>
          <a:p>
            <a:pPr indent="0" marL="0">
              <a:buNone/>
            </a:pPr>
            <a:r>
              <a:rPr lang="en-US" sz="2800" b="1" dirty="0">
                <a:solidFill>
                  <a:srgbClr val="0E2849"/>
                </a:solidFill>
                <a:latin typeface="Calibri" pitchFamily="34" charset="0"/>
                <a:ea typeface="Calibri" pitchFamily="34" charset="-122"/>
                <a:cs typeface="Calibri" pitchFamily="34" charset="-120"/>
              </a:rPr>
              <a:t>İhlal Fark Edildiğinde Ne Yapılır?</a:t>
            </a:r>
            <a:endParaRPr lang="en-US" sz="2800" dirty="0"/>
          </a:p>
        </p:txBody>
      </p:sp>
      <p:sp>
        <p:nvSpPr>
          <p:cNvPr id="4" name="Shape 2"/>
          <p:cNvSpPr/>
          <p:nvPr/>
        </p:nvSpPr>
        <p:spPr>
          <a:xfrm>
            <a:off x="1226485" y="1783080"/>
            <a:ext cx="731520" cy="731520"/>
          </a:xfrm>
          <a:prstGeom prst="ellipse">
            <a:avLst/>
          </a:prstGeom>
          <a:solidFill>
            <a:srgbClr val="13B8A7"/>
          </a:solidFill>
          <a:ln w="12700">
            <a:solidFill>
              <a:srgbClr val="FFFFFF"/>
            </a:solidFill>
            <a:prstDash val="solid"/>
          </a:ln>
        </p:spPr>
      </p:sp>
      <p:sp>
        <p:nvSpPr>
          <p:cNvPr id="5" name="Text 3"/>
          <p:cNvSpPr/>
          <p:nvPr/>
        </p:nvSpPr>
        <p:spPr>
          <a:xfrm>
            <a:off x="1226485" y="1783080"/>
            <a:ext cx="731520" cy="73152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1</a:t>
            </a:r>
            <a:endParaRPr lang="en-US" sz="2200" dirty="0"/>
          </a:p>
        </p:txBody>
      </p:sp>
      <p:sp>
        <p:nvSpPr>
          <p:cNvPr id="6" name="Shape 4"/>
          <p:cNvSpPr/>
          <p:nvPr/>
        </p:nvSpPr>
        <p:spPr>
          <a:xfrm>
            <a:off x="2003725" y="2148840"/>
            <a:ext cx="1428841" cy="0"/>
          </a:xfrm>
          <a:prstGeom prst="line">
            <a:avLst/>
          </a:prstGeom>
          <a:noFill/>
          <a:ln w="25400">
            <a:solidFill>
              <a:srgbClr val="DCE4EE"/>
            </a:solidFill>
            <a:prstDash val="dash"/>
          </a:ln>
        </p:spPr>
      </p:sp>
      <p:sp>
        <p:nvSpPr>
          <p:cNvPr id="7" name="Shape 5"/>
          <p:cNvSpPr/>
          <p:nvPr/>
        </p:nvSpPr>
        <p:spPr>
          <a:xfrm>
            <a:off x="548640" y="2743200"/>
            <a:ext cx="2087209" cy="2926080"/>
          </a:xfrm>
          <a:prstGeom prst="roundRect">
            <a:avLst>
              <a:gd name="adj" fmla="val 3505"/>
            </a:avLst>
          </a:prstGeom>
          <a:solidFill>
            <a:srgbClr val="F5F8FB"/>
          </a:solidFill>
          <a:ln w="12700">
            <a:solidFill>
              <a:srgbClr val="DCE4EE"/>
            </a:solidFill>
            <a:prstDash val="solid"/>
          </a:ln>
        </p:spPr>
      </p:sp>
      <p:sp>
        <p:nvSpPr>
          <p:cNvPr id="8" name="Text 6"/>
          <p:cNvSpPr/>
          <p:nvPr/>
        </p:nvSpPr>
        <p:spPr>
          <a:xfrm>
            <a:off x="640080" y="2834640"/>
            <a:ext cx="1904329" cy="2743200"/>
          </a:xfrm>
          <a:prstGeom prst="rect">
            <a:avLst/>
          </a:prstGeom>
          <a:noFill/>
          <a:ln/>
        </p:spPr>
        <p:txBody>
          <a:bodyPr wrap="square" lIns="38100" tIns="38100" rIns="38100" bIns="38100" rtlCol="0" anchor="t">
            <a:normAutofit/>
          </a:bodyPr>
          <a:lstStyle/>
          <a:p>
            <a:pPr indent="0" marL="0">
              <a:spcAft>
                <a:spcPts val="600"/>
              </a:spcAft>
              <a:buNone/>
            </a:pPr>
            <a:r>
              <a:rPr lang="en-US" sz="1400" b="1" dirty="0">
                <a:solidFill>
                  <a:srgbClr val="0E2849"/>
                </a:solidFill>
                <a:latin typeface="Calibri" pitchFamily="34" charset="0"/>
                <a:ea typeface="Calibri" pitchFamily="34" charset="-122"/>
                <a:cs typeface="Calibri" pitchFamily="34" charset="-120"/>
              </a:rPr>
              <a:t>Fark Et</a:t>
            </a:r>
            <a:endParaRPr lang="en-US" sz="1400" dirty="0"/>
          </a:p>
          <a:p>
            <a:pPr indent="0" marL="0">
              <a:buNone/>
            </a:pPr>
            <a:r>
              <a:rPr lang="en-US" sz="1200" dirty="0">
                <a:solidFill>
                  <a:srgbClr val="3A4A61"/>
                </a:solidFill>
                <a:latin typeface="Calibri" pitchFamily="34" charset="0"/>
                <a:ea typeface="Calibri" pitchFamily="34" charset="-122"/>
                <a:cs typeface="Calibri" pitchFamily="34" charset="-120"/>
              </a:rPr>
              <a:t>Şüpheli durumu veya hatayı tespit edin</a:t>
            </a:r>
            <a:endParaRPr lang="en-US" sz="1400" dirty="0"/>
          </a:p>
        </p:txBody>
      </p:sp>
      <p:sp>
        <p:nvSpPr>
          <p:cNvPr id="9" name="Shape 7"/>
          <p:cNvSpPr/>
          <p:nvPr/>
        </p:nvSpPr>
        <p:spPr>
          <a:xfrm>
            <a:off x="3478286" y="1783080"/>
            <a:ext cx="731520" cy="731520"/>
          </a:xfrm>
          <a:prstGeom prst="ellipse">
            <a:avLst/>
          </a:prstGeom>
          <a:solidFill>
            <a:srgbClr val="1D5888"/>
          </a:solidFill>
          <a:ln w="12700">
            <a:solidFill>
              <a:srgbClr val="FFFFFF"/>
            </a:solidFill>
            <a:prstDash val="solid"/>
          </a:ln>
        </p:spPr>
      </p:sp>
      <p:sp>
        <p:nvSpPr>
          <p:cNvPr id="10" name="Text 8"/>
          <p:cNvSpPr/>
          <p:nvPr/>
        </p:nvSpPr>
        <p:spPr>
          <a:xfrm>
            <a:off x="3478286" y="1783080"/>
            <a:ext cx="731520" cy="73152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2</a:t>
            </a:r>
            <a:endParaRPr lang="en-US" sz="2200" dirty="0"/>
          </a:p>
        </p:txBody>
      </p:sp>
      <p:sp>
        <p:nvSpPr>
          <p:cNvPr id="11" name="Shape 9"/>
          <p:cNvSpPr/>
          <p:nvPr/>
        </p:nvSpPr>
        <p:spPr>
          <a:xfrm>
            <a:off x="4255526" y="2148840"/>
            <a:ext cx="1428841" cy="0"/>
          </a:xfrm>
          <a:prstGeom prst="line">
            <a:avLst/>
          </a:prstGeom>
          <a:noFill/>
          <a:ln w="25400">
            <a:solidFill>
              <a:srgbClr val="DCE4EE"/>
            </a:solidFill>
            <a:prstDash val="dash"/>
          </a:ln>
        </p:spPr>
      </p:sp>
      <p:sp>
        <p:nvSpPr>
          <p:cNvPr id="12" name="Shape 10"/>
          <p:cNvSpPr/>
          <p:nvPr/>
        </p:nvSpPr>
        <p:spPr>
          <a:xfrm>
            <a:off x="2800441" y="2743200"/>
            <a:ext cx="2087209" cy="2926080"/>
          </a:xfrm>
          <a:prstGeom prst="roundRect">
            <a:avLst>
              <a:gd name="adj" fmla="val 3505"/>
            </a:avLst>
          </a:prstGeom>
          <a:solidFill>
            <a:srgbClr val="F5F8FB"/>
          </a:solidFill>
          <a:ln w="12700">
            <a:solidFill>
              <a:srgbClr val="DCE4EE"/>
            </a:solidFill>
            <a:prstDash val="solid"/>
          </a:ln>
        </p:spPr>
      </p:sp>
      <p:sp>
        <p:nvSpPr>
          <p:cNvPr id="13" name="Text 11"/>
          <p:cNvSpPr/>
          <p:nvPr/>
        </p:nvSpPr>
        <p:spPr>
          <a:xfrm>
            <a:off x="2891881" y="2834640"/>
            <a:ext cx="1904329" cy="2743200"/>
          </a:xfrm>
          <a:prstGeom prst="rect">
            <a:avLst/>
          </a:prstGeom>
          <a:noFill/>
          <a:ln/>
        </p:spPr>
        <p:txBody>
          <a:bodyPr wrap="square" lIns="38100" tIns="38100" rIns="38100" bIns="38100" rtlCol="0" anchor="t">
            <a:normAutofit/>
          </a:bodyPr>
          <a:lstStyle/>
          <a:p>
            <a:pPr indent="0" marL="0">
              <a:spcAft>
                <a:spcPts val="600"/>
              </a:spcAft>
              <a:buNone/>
            </a:pPr>
            <a:r>
              <a:rPr lang="en-US" sz="1400" b="1" dirty="0">
                <a:solidFill>
                  <a:srgbClr val="0E2849"/>
                </a:solidFill>
                <a:latin typeface="Calibri" pitchFamily="34" charset="0"/>
                <a:ea typeface="Calibri" pitchFamily="34" charset="-122"/>
                <a:cs typeface="Calibri" pitchFamily="34" charset="-120"/>
              </a:rPr>
              <a:t>Hemen Bildir</a:t>
            </a:r>
            <a:endParaRPr lang="en-US" sz="1400" dirty="0"/>
          </a:p>
          <a:p>
            <a:pPr indent="0" marL="0">
              <a:buNone/>
            </a:pPr>
            <a:r>
              <a:rPr lang="en-US" sz="1200" dirty="0">
                <a:solidFill>
                  <a:srgbClr val="3A4A61"/>
                </a:solidFill>
                <a:latin typeface="Calibri" pitchFamily="34" charset="0"/>
                <a:ea typeface="Calibri" pitchFamily="34" charset="-122"/>
                <a:cs typeface="Calibri" pitchFamily="34" charset="-120"/>
              </a:rPr>
              <a:t>Vakit kaybetmeden iç bildirim kanalına haber verin</a:t>
            </a:r>
            <a:endParaRPr lang="en-US" sz="1400" dirty="0"/>
          </a:p>
        </p:txBody>
      </p:sp>
      <p:sp>
        <p:nvSpPr>
          <p:cNvPr id="14" name="Shape 12"/>
          <p:cNvSpPr/>
          <p:nvPr/>
        </p:nvSpPr>
        <p:spPr>
          <a:xfrm>
            <a:off x="5730088" y="1783080"/>
            <a:ext cx="731520" cy="731520"/>
          </a:xfrm>
          <a:prstGeom prst="ellipse">
            <a:avLst/>
          </a:prstGeom>
          <a:solidFill>
            <a:srgbClr val="13B8A7"/>
          </a:solidFill>
          <a:ln w="12700">
            <a:solidFill>
              <a:srgbClr val="FFFFFF"/>
            </a:solidFill>
            <a:prstDash val="solid"/>
          </a:ln>
        </p:spPr>
      </p:sp>
      <p:sp>
        <p:nvSpPr>
          <p:cNvPr id="15" name="Text 13"/>
          <p:cNvSpPr/>
          <p:nvPr/>
        </p:nvSpPr>
        <p:spPr>
          <a:xfrm>
            <a:off x="5730088" y="1783080"/>
            <a:ext cx="731520" cy="73152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3</a:t>
            </a:r>
            <a:endParaRPr lang="en-US" sz="2200" dirty="0"/>
          </a:p>
        </p:txBody>
      </p:sp>
      <p:sp>
        <p:nvSpPr>
          <p:cNvPr id="16" name="Shape 14"/>
          <p:cNvSpPr/>
          <p:nvPr/>
        </p:nvSpPr>
        <p:spPr>
          <a:xfrm>
            <a:off x="6507328" y="2148840"/>
            <a:ext cx="1428841" cy="0"/>
          </a:xfrm>
          <a:prstGeom prst="line">
            <a:avLst/>
          </a:prstGeom>
          <a:noFill/>
          <a:ln w="25400">
            <a:solidFill>
              <a:srgbClr val="DCE4EE"/>
            </a:solidFill>
            <a:prstDash val="dash"/>
          </a:ln>
        </p:spPr>
      </p:sp>
      <p:sp>
        <p:nvSpPr>
          <p:cNvPr id="17" name="Shape 15"/>
          <p:cNvSpPr/>
          <p:nvPr/>
        </p:nvSpPr>
        <p:spPr>
          <a:xfrm>
            <a:off x="5052243" y="2743200"/>
            <a:ext cx="2087209" cy="2926080"/>
          </a:xfrm>
          <a:prstGeom prst="roundRect">
            <a:avLst>
              <a:gd name="adj" fmla="val 3505"/>
            </a:avLst>
          </a:prstGeom>
          <a:solidFill>
            <a:srgbClr val="F5F8FB"/>
          </a:solidFill>
          <a:ln w="12700">
            <a:solidFill>
              <a:srgbClr val="DCE4EE"/>
            </a:solidFill>
            <a:prstDash val="solid"/>
          </a:ln>
        </p:spPr>
      </p:sp>
      <p:sp>
        <p:nvSpPr>
          <p:cNvPr id="18" name="Text 16"/>
          <p:cNvSpPr/>
          <p:nvPr/>
        </p:nvSpPr>
        <p:spPr>
          <a:xfrm>
            <a:off x="5143683" y="2834640"/>
            <a:ext cx="1904329" cy="2743200"/>
          </a:xfrm>
          <a:prstGeom prst="rect">
            <a:avLst/>
          </a:prstGeom>
          <a:noFill/>
          <a:ln/>
        </p:spPr>
        <p:txBody>
          <a:bodyPr wrap="square" lIns="38100" tIns="38100" rIns="38100" bIns="38100" rtlCol="0" anchor="t">
            <a:normAutofit/>
          </a:bodyPr>
          <a:lstStyle/>
          <a:p>
            <a:pPr indent="0" marL="0">
              <a:spcAft>
                <a:spcPts val="600"/>
              </a:spcAft>
              <a:buNone/>
            </a:pPr>
            <a:r>
              <a:rPr lang="en-US" sz="1400" b="1" dirty="0">
                <a:solidFill>
                  <a:srgbClr val="0E2849"/>
                </a:solidFill>
                <a:latin typeface="Calibri" pitchFamily="34" charset="0"/>
                <a:ea typeface="Calibri" pitchFamily="34" charset="-122"/>
                <a:cs typeface="Calibri" pitchFamily="34" charset="-120"/>
              </a:rPr>
              <a:t>Kanıtı Koru</a:t>
            </a:r>
            <a:endParaRPr lang="en-US" sz="1400" dirty="0"/>
          </a:p>
          <a:p>
            <a:pPr indent="0" marL="0">
              <a:buNone/>
            </a:pPr>
            <a:r>
              <a:rPr lang="en-US" sz="1200" dirty="0">
                <a:solidFill>
                  <a:srgbClr val="3A4A61"/>
                </a:solidFill>
                <a:latin typeface="Calibri" pitchFamily="34" charset="0"/>
                <a:ea typeface="Calibri" pitchFamily="34" charset="-122"/>
                <a:cs typeface="Calibri" pitchFamily="34" charset="-120"/>
              </a:rPr>
              <a:t>E-postayı silmeyin, cihazı kapatmayın, kendi başınıza müdahale etmeyin</a:t>
            </a:r>
            <a:endParaRPr lang="en-US" sz="1400" dirty="0"/>
          </a:p>
        </p:txBody>
      </p:sp>
      <p:sp>
        <p:nvSpPr>
          <p:cNvPr id="19" name="Shape 17"/>
          <p:cNvSpPr/>
          <p:nvPr/>
        </p:nvSpPr>
        <p:spPr>
          <a:xfrm>
            <a:off x="7981889" y="1783080"/>
            <a:ext cx="731520" cy="731520"/>
          </a:xfrm>
          <a:prstGeom prst="ellipse">
            <a:avLst/>
          </a:prstGeom>
          <a:solidFill>
            <a:srgbClr val="1D5888"/>
          </a:solidFill>
          <a:ln w="12700">
            <a:solidFill>
              <a:srgbClr val="FFFFFF"/>
            </a:solidFill>
            <a:prstDash val="solid"/>
          </a:ln>
        </p:spPr>
      </p:sp>
      <p:sp>
        <p:nvSpPr>
          <p:cNvPr id="20" name="Text 18"/>
          <p:cNvSpPr/>
          <p:nvPr/>
        </p:nvSpPr>
        <p:spPr>
          <a:xfrm>
            <a:off x="7981889" y="1783080"/>
            <a:ext cx="731520" cy="73152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4</a:t>
            </a:r>
            <a:endParaRPr lang="en-US" sz="2200" dirty="0"/>
          </a:p>
        </p:txBody>
      </p:sp>
      <p:sp>
        <p:nvSpPr>
          <p:cNvPr id="21" name="Shape 19"/>
          <p:cNvSpPr/>
          <p:nvPr/>
        </p:nvSpPr>
        <p:spPr>
          <a:xfrm>
            <a:off x="8759129" y="2148840"/>
            <a:ext cx="1428841" cy="0"/>
          </a:xfrm>
          <a:prstGeom prst="line">
            <a:avLst/>
          </a:prstGeom>
          <a:noFill/>
          <a:ln w="25400">
            <a:solidFill>
              <a:srgbClr val="DCE4EE"/>
            </a:solidFill>
            <a:prstDash val="dash"/>
          </a:ln>
        </p:spPr>
      </p:sp>
      <p:sp>
        <p:nvSpPr>
          <p:cNvPr id="22" name="Shape 20"/>
          <p:cNvSpPr/>
          <p:nvPr/>
        </p:nvSpPr>
        <p:spPr>
          <a:xfrm>
            <a:off x="7304044" y="2743200"/>
            <a:ext cx="2087209" cy="2926080"/>
          </a:xfrm>
          <a:prstGeom prst="roundRect">
            <a:avLst>
              <a:gd name="adj" fmla="val 3505"/>
            </a:avLst>
          </a:prstGeom>
          <a:solidFill>
            <a:srgbClr val="F5F8FB"/>
          </a:solidFill>
          <a:ln w="12700">
            <a:solidFill>
              <a:srgbClr val="DCE4EE"/>
            </a:solidFill>
            <a:prstDash val="solid"/>
          </a:ln>
        </p:spPr>
      </p:sp>
      <p:sp>
        <p:nvSpPr>
          <p:cNvPr id="23" name="Text 21"/>
          <p:cNvSpPr/>
          <p:nvPr/>
        </p:nvSpPr>
        <p:spPr>
          <a:xfrm>
            <a:off x="7395484" y="2834640"/>
            <a:ext cx="1904329" cy="2743200"/>
          </a:xfrm>
          <a:prstGeom prst="rect">
            <a:avLst/>
          </a:prstGeom>
          <a:noFill/>
          <a:ln/>
        </p:spPr>
        <p:txBody>
          <a:bodyPr wrap="square" lIns="38100" tIns="38100" rIns="38100" bIns="38100" rtlCol="0" anchor="t">
            <a:normAutofit/>
          </a:bodyPr>
          <a:lstStyle/>
          <a:p>
            <a:pPr indent="0" marL="0">
              <a:spcAft>
                <a:spcPts val="600"/>
              </a:spcAft>
              <a:buNone/>
            </a:pPr>
            <a:r>
              <a:rPr lang="en-US" sz="1400" b="1" dirty="0">
                <a:solidFill>
                  <a:srgbClr val="0E2849"/>
                </a:solidFill>
                <a:latin typeface="Calibri" pitchFamily="34" charset="0"/>
                <a:ea typeface="Calibri" pitchFamily="34" charset="-122"/>
                <a:cs typeface="Calibri" pitchFamily="34" charset="-120"/>
              </a:rPr>
              <a:t>Şirket Değerlendirir</a:t>
            </a:r>
            <a:endParaRPr lang="en-US" sz="1400" dirty="0"/>
          </a:p>
          <a:p>
            <a:pPr indent="0" marL="0">
              <a:buNone/>
            </a:pPr>
            <a:r>
              <a:rPr lang="en-US" sz="1200" dirty="0">
                <a:solidFill>
                  <a:srgbClr val="3A4A61"/>
                </a:solidFill>
                <a:latin typeface="Calibri" pitchFamily="34" charset="0"/>
                <a:ea typeface="Calibri" pitchFamily="34" charset="-122"/>
                <a:cs typeface="Calibri" pitchFamily="34" charset="-120"/>
              </a:rPr>
              <a:t>Yetkili ekip olayı inceler ve önlem alır</a:t>
            </a:r>
            <a:endParaRPr lang="en-US" sz="1400" dirty="0"/>
          </a:p>
        </p:txBody>
      </p:sp>
      <p:sp>
        <p:nvSpPr>
          <p:cNvPr id="24" name="Shape 22"/>
          <p:cNvSpPr/>
          <p:nvPr/>
        </p:nvSpPr>
        <p:spPr>
          <a:xfrm>
            <a:off x="10233690" y="1783080"/>
            <a:ext cx="731520" cy="731520"/>
          </a:xfrm>
          <a:prstGeom prst="ellipse">
            <a:avLst/>
          </a:prstGeom>
          <a:solidFill>
            <a:srgbClr val="13B8A7"/>
          </a:solidFill>
          <a:ln w="12700">
            <a:solidFill>
              <a:srgbClr val="FFFFFF"/>
            </a:solidFill>
            <a:prstDash val="solid"/>
          </a:ln>
        </p:spPr>
      </p:sp>
      <p:sp>
        <p:nvSpPr>
          <p:cNvPr id="25" name="Text 23"/>
          <p:cNvSpPr/>
          <p:nvPr/>
        </p:nvSpPr>
        <p:spPr>
          <a:xfrm>
            <a:off x="10233690" y="1783080"/>
            <a:ext cx="731520" cy="731520"/>
          </a:xfrm>
          <a:prstGeom prst="rect">
            <a:avLst/>
          </a:prstGeom>
          <a:noFill/>
          <a:ln/>
        </p:spPr>
        <p:txBody>
          <a:bodyPr wrap="square" lIns="0" tIns="0" rIns="0" bIns="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5</a:t>
            </a:r>
            <a:endParaRPr lang="en-US" sz="2200" dirty="0"/>
          </a:p>
        </p:txBody>
      </p:sp>
      <p:sp>
        <p:nvSpPr>
          <p:cNvPr id="26" name="Shape 24"/>
          <p:cNvSpPr/>
          <p:nvPr/>
        </p:nvSpPr>
        <p:spPr>
          <a:xfrm>
            <a:off x="9555846" y="2743200"/>
            <a:ext cx="2087209" cy="2926080"/>
          </a:xfrm>
          <a:prstGeom prst="roundRect">
            <a:avLst>
              <a:gd name="adj" fmla="val 3505"/>
            </a:avLst>
          </a:prstGeom>
          <a:solidFill>
            <a:srgbClr val="F5F8FB"/>
          </a:solidFill>
          <a:ln w="12700">
            <a:solidFill>
              <a:srgbClr val="DCE4EE"/>
            </a:solidFill>
            <a:prstDash val="solid"/>
          </a:ln>
        </p:spPr>
      </p:sp>
      <p:sp>
        <p:nvSpPr>
          <p:cNvPr id="27" name="Text 25"/>
          <p:cNvSpPr/>
          <p:nvPr/>
        </p:nvSpPr>
        <p:spPr>
          <a:xfrm>
            <a:off x="9647286" y="2834640"/>
            <a:ext cx="1904329" cy="2743200"/>
          </a:xfrm>
          <a:prstGeom prst="rect">
            <a:avLst/>
          </a:prstGeom>
          <a:noFill/>
          <a:ln/>
        </p:spPr>
        <p:txBody>
          <a:bodyPr wrap="square" lIns="38100" tIns="38100" rIns="38100" bIns="38100" rtlCol="0" anchor="t">
            <a:normAutofit/>
          </a:bodyPr>
          <a:lstStyle/>
          <a:p>
            <a:pPr indent="0" marL="0">
              <a:spcAft>
                <a:spcPts val="600"/>
              </a:spcAft>
              <a:buNone/>
            </a:pPr>
            <a:r>
              <a:rPr lang="en-US" sz="1400" b="1" dirty="0">
                <a:solidFill>
                  <a:srgbClr val="0E2849"/>
                </a:solidFill>
                <a:latin typeface="Calibri" pitchFamily="34" charset="0"/>
                <a:ea typeface="Calibri" pitchFamily="34" charset="-122"/>
                <a:cs typeface="Calibri" pitchFamily="34" charset="-120"/>
              </a:rPr>
              <a:t>Kurul'a Bildirim</a:t>
            </a:r>
            <a:endParaRPr lang="en-US" sz="1400" dirty="0"/>
          </a:p>
          <a:p>
            <a:pPr indent="0" marL="0">
              <a:buNone/>
            </a:pPr>
            <a:r>
              <a:rPr lang="en-US" sz="1200" dirty="0">
                <a:solidFill>
                  <a:srgbClr val="3A4A61"/>
                </a:solidFill>
                <a:latin typeface="Calibri" pitchFamily="34" charset="0"/>
                <a:ea typeface="Calibri" pitchFamily="34" charset="-122"/>
                <a:cs typeface="Calibri" pitchFamily="34" charset="-120"/>
              </a:rPr>
              <a:t>Gerekiyorsa şirket Kurul'a en geç 72 saat içinde bildirir</a:t>
            </a:r>
            <a:endParaRPr lang="en-US" sz="1400" dirty="0"/>
          </a:p>
        </p:txBody>
      </p:sp>
      <p:sp>
        <p:nvSpPr>
          <p:cNvPr id="25" name="Slide Number Placeholder 0"/>
          <p:cNvSpPr>
            <a:spLocks noGrp="1"/>
          </p:cNvSpPr>
          <p:nvPr>
            <p:ph type="sldNum" sz="quarter" idx="4294967295"/>
          </p:nvPr>
        </p:nvSpPr>
        <p:spPr>
          <a:xfrm>
            <a:off x="11094415" y="6464808"/>
            <a:ext cx="548640" cy="329184"/>
          </a:xfrm>
          <a:prstGeom prst="rect">
            <a:avLst/>
          </a:prstGeom>
          <a:extLst>
            <a:ext uri="{C572A759-6A51-4108-AA02-DFA0A04FC94B}">
              <ma14:wrappingTextBoxFlag xmlns:ma14="http://schemas.microsoft.com/office/mac/drawingml/2011/main" val="0"/>
            </a:ext>
          </a:extLst>
        </p:spPr>
        <p:txBody>
          <a:bodyPr/>
          <a:lstStyle>
            <a:lvl1pPr>
              <a:defRPr sz="1000">
                <a:solidFill>
                  <a:srgbClr val="8C9BB0"/>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548640" y="502920"/>
            <a:ext cx="109728" cy="566928"/>
          </a:xfrm>
          <a:prstGeom prst="rect">
            <a:avLst/>
          </a:prstGeom>
          <a:solidFill>
            <a:srgbClr val="13B8A7"/>
          </a:solidFill>
          <a:ln w="12700">
            <a:solidFill>
              <a:srgbClr val="13B8A7"/>
            </a:solidFill>
            <a:prstDash val="solid"/>
          </a:ln>
        </p:spPr>
      </p:sp>
      <p:sp>
        <p:nvSpPr>
          <p:cNvPr id="3" name="Text 1"/>
          <p:cNvSpPr/>
          <p:nvPr/>
        </p:nvSpPr>
        <p:spPr>
          <a:xfrm>
            <a:off x="777240" y="384048"/>
            <a:ext cx="10865815" cy="777240"/>
          </a:xfrm>
          <a:prstGeom prst="rect">
            <a:avLst/>
          </a:prstGeom>
          <a:noFill/>
          <a:ln/>
        </p:spPr>
        <p:txBody>
          <a:bodyPr wrap="square" lIns="0" tIns="0" rIns="0" bIns="0" rtlCol="0" anchor="ctr"/>
          <a:lstStyle/>
          <a:p>
            <a:pPr indent="0" marL="0">
              <a:buNone/>
            </a:pPr>
            <a:r>
              <a:rPr lang="en-US" sz="2800" b="1" dirty="0">
                <a:solidFill>
                  <a:srgbClr val="0E2849"/>
                </a:solidFill>
                <a:latin typeface="Calibri" pitchFamily="34" charset="0"/>
                <a:ea typeface="Calibri" pitchFamily="34" charset="-122"/>
                <a:cs typeface="Calibri" pitchFamily="34" charset="-120"/>
              </a:rPr>
              <a:t>İlgili Kişi Hakları</a:t>
            </a:r>
            <a:endParaRPr lang="en-US" sz="2800" dirty="0"/>
          </a:p>
        </p:txBody>
      </p:sp>
      <p:sp>
        <p:nvSpPr>
          <p:cNvPr id="4" name="Text 2"/>
          <p:cNvSpPr/>
          <p:nvPr/>
        </p:nvSpPr>
        <p:spPr>
          <a:xfrm>
            <a:off x="777240" y="1691640"/>
            <a:ext cx="6766560" cy="4389120"/>
          </a:xfrm>
          <a:prstGeom prst="rect">
            <a:avLst/>
          </a:prstGeom>
          <a:noFill/>
          <a:ln/>
        </p:spPr>
        <p:txBody>
          <a:bodyPr wrap="square" lIns="50800" tIns="50800" rIns="50800" bIns="50800" rtlCol="0" anchor="t">
            <a:normAutofit/>
          </a:bodyPr>
          <a:lstStyle/>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Kişisel verisinin işlenip işlenmediğini öğrenme</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İşlenmişse buna ilişkin bilgi talep etme</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İşlenme amacını ve amaca uygun kullanılıp kullanılmadığını öğrenme</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Aktarıldığı üçüncü kişileri bilme</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Eksik veya yanlış verilerin düzeltilmesini isteme</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Şartları oluştuğunda silinmesini veya yok edilmesini isteme</a:t>
            </a:r>
            <a:endParaRPr lang="en-US" sz="1600" dirty="0"/>
          </a:p>
          <a:p>
            <a:pPr marL="279400" indent="-279400">
              <a:spcAft>
                <a:spcPts val="1000"/>
              </a:spcAft>
              <a:buSzPct val="100000"/>
              <a:buChar char="■"/>
            </a:pPr>
            <a:r>
              <a:rPr lang="en-US" sz="1600" dirty="0">
                <a:solidFill>
                  <a:srgbClr val="3A4A61"/>
                </a:solidFill>
                <a:latin typeface="Calibri" pitchFamily="34" charset="0"/>
                <a:ea typeface="Calibri" pitchFamily="34" charset="-122"/>
                <a:cs typeface="Calibri" pitchFamily="34" charset="-120"/>
              </a:rPr>
              <a:t>Başvurular şirket tarafından en geç 30 gün içinde yanıtlanır</a:t>
            </a:r>
            <a:endParaRPr lang="en-US" sz="1600" dirty="0"/>
          </a:p>
        </p:txBody>
      </p:sp>
      <p:sp>
        <p:nvSpPr>
          <p:cNvPr id="5" name="Shape 3"/>
          <p:cNvSpPr/>
          <p:nvPr/>
        </p:nvSpPr>
        <p:spPr>
          <a:xfrm>
            <a:off x="7863840" y="1691640"/>
            <a:ext cx="3779215" cy="4389120"/>
          </a:xfrm>
          <a:prstGeom prst="roundRect">
            <a:avLst>
              <a:gd name="adj" fmla="val 2903"/>
            </a:avLst>
          </a:prstGeom>
          <a:solidFill>
            <a:srgbClr val="E3F6F4"/>
          </a:solidFill>
          <a:ln w="12700">
            <a:solidFill>
              <a:srgbClr val="E3F6F4"/>
            </a:solidFill>
            <a:prstDash val="solid"/>
          </a:ln>
        </p:spPr>
      </p:sp>
      <p:sp>
        <p:nvSpPr>
          <p:cNvPr id="6" name="Text 4"/>
          <p:cNvSpPr/>
          <p:nvPr/>
        </p:nvSpPr>
        <p:spPr>
          <a:xfrm>
            <a:off x="8046720" y="1874520"/>
            <a:ext cx="3413455" cy="4023360"/>
          </a:xfrm>
          <a:prstGeom prst="rect">
            <a:avLst/>
          </a:prstGeom>
          <a:noFill/>
          <a:ln/>
        </p:spPr>
        <p:txBody>
          <a:bodyPr wrap="square" lIns="25400" tIns="25400" rIns="25400" bIns="25400" rtlCol="0" anchor="t"/>
          <a:lstStyle/>
          <a:p>
            <a:pPr indent="0" marL="0">
              <a:spcAft>
                <a:spcPts val="800"/>
              </a:spcAft>
              <a:buNone/>
            </a:pPr>
            <a:r>
              <a:rPr lang="en-US" sz="1600" b="1" dirty="0">
                <a:solidFill>
                  <a:srgbClr val="0B7F74"/>
                </a:solidFill>
                <a:latin typeface="Calibri" pitchFamily="34" charset="0"/>
                <a:ea typeface="Calibri" pitchFamily="34" charset="-122"/>
                <a:cs typeface="Calibri" pitchFamily="34" charset="-120"/>
              </a:rPr>
              <a:t>Başvuru gelirse</a:t>
            </a:r>
            <a:endParaRPr lang="en-US" sz="1600" dirty="0"/>
          </a:p>
          <a:p>
            <a:pPr indent="0" marL="0">
              <a:buNone/>
            </a:pPr>
            <a:r>
              <a:rPr lang="en-US" sz="1400" dirty="0">
                <a:solidFill>
                  <a:srgbClr val="3A4A61"/>
                </a:solidFill>
                <a:latin typeface="Calibri" pitchFamily="34" charset="0"/>
                <a:ea typeface="Calibri" pitchFamily="34" charset="-122"/>
                <a:cs typeface="Calibri" pitchFamily="34" charset="-120"/>
              </a:rPr>
              <a:t>Size ulaşan her KVKK başvurusunu, kendiniz yanıtlamadan, aynı gün yetkili birime iletin.</a:t>
            </a:r>
            <a:endParaRPr lang="en-US" sz="1600" dirty="0"/>
          </a:p>
        </p:txBody>
      </p:sp>
      <p:sp>
        <p:nvSpPr>
          <p:cNvPr id="25" name="Slide Number Placeholder 0"/>
          <p:cNvSpPr>
            <a:spLocks noGrp="1"/>
          </p:cNvSpPr>
          <p:nvPr>
            <p:ph type="sldNum" sz="quarter" idx="4294967295"/>
          </p:nvPr>
        </p:nvSpPr>
        <p:spPr>
          <a:xfrm>
            <a:off x="11094415" y="6464808"/>
            <a:ext cx="548640" cy="329184"/>
          </a:xfrm>
          <a:prstGeom prst="rect">
            <a:avLst/>
          </a:prstGeom>
          <a:extLst>
            <a:ext uri="{C572A759-6A51-4108-AA02-DFA0A04FC94B}">
              <ma14:wrappingTextBoxFlag xmlns:ma14="http://schemas.microsoft.com/office/mac/drawingml/2011/main" val="0"/>
            </a:ext>
          </a:extLst>
        </p:spPr>
        <p:txBody>
          <a:bodyPr/>
          <a:lstStyle>
            <a:lvl1pPr>
              <a:defRPr sz="1000">
                <a:solidFill>
                  <a:srgbClr val="8C9BB0"/>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548640" y="502920"/>
            <a:ext cx="109728" cy="566928"/>
          </a:xfrm>
          <a:prstGeom prst="rect">
            <a:avLst/>
          </a:prstGeom>
          <a:solidFill>
            <a:srgbClr val="13B8A7"/>
          </a:solidFill>
          <a:ln w="12700">
            <a:solidFill>
              <a:srgbClr val="13B8A7"/>
            </a:solidFill>
            <a:prstDash val="solid"/>
          </a:ln>
        </p:spPr>
      </p:sp>
      <p:sp>
        <p:nvSpPr>
          <p:cNvPr id="3" name="Text 1"/>
          <p:cNvSpPr/>
          <p:nvPr/>
        </p:nvSpPr>
        <p:spPr>
          <a:xfrm>
            <a:off x="777240" y="384048"/>
            <a:ext cx="10865815" cy="777240"/>
          </a:xfrm>
          <a:prstGeom prst="rect">
            <a:avLst/>
          </a:prstGeom>
          <a:noFill/>
          <a:ln/>
        </p:spPr>
        <p:txBody>
          <a:bodyPr wrap="square" lIns="0" tIns="0" rIns="0" bIns="0" rtlCol="0" anchor="ctr"/>
          <a:lstStyle/>
          <a:p>
            <a:pPr indent="0" marL="0">
              <a:buNone/>
            </a:pPr>
            <a:r>
              <a:rPr lang="en-US" sz="2800" b="1" dirty="0">
                <a:solidFill>
                  <a:srgbClr val="0E2849"/>
                </a:solidFill>
                <a:latin typeface="Calibri" pitchFamily="34" charset="0"/>
                <a:ea typeface="Calibri" pitchFamily="34" charset="-122"/>
                <a:cs typeface="Calibri" pitchFamily="34" charset="-120"/>
              </a:rPr>
              <a:t>Kısa Test</a:t>
            </a:r>
            <a:endParaRPr lang="en-US" sz="2800" dirty="0"/>
          </a:p>
        </p:txBody>
      </p:sp>
      <p:sp>
        <p:nvSpPr>
          <p:cNvPr id="4" name="Text 2"/>
          <p:cNvSpPr/>
          <p:nvPr/>
        </p:nvSpPr>
        <p:spPr>
          <a:xfrm>
            <a:off x="777240" y="1115568"/>
            <a:ext cx="10865815" cy="365760"/>
          </a:xfrm>
          <a:prstGeom prst="rect">
            <a:avLst/>
          </a:prstGeom>
          <a:noFill/>
          <a:ln/>
        </p:spPr>
        <p:txBody>
          <a:bodyPr wrap="square" lIns="0" tIns="0" rIns="0" bIns="0" rtlCol="0" anchor="ctr"/>
          <a:lstStyle/>
          <a:p>
            <a:pPr indent="0" marL="0">
              <a:buNone/>
            </a:pPr>
            <a:r>
              <a:rPr lang="en-US" sz="1400" dirty="0">
                <a:solidFill>
                  <a:srgbClr val="5A6B82"/>
                </a:solidFill>
                <a:latin typeface="Calibri" pitchFamily="34" charset="0"/>
                <a:ea typeface="Calibri" pitchFamily="34" charset="-122"/>
                <a:cs typeface="Calibri" pitchFamily="34" charset="-120"/>
              </a:rPr>
              <a:t>Doğru mu, yanlış mı?</a:t>
            </a:r>
            <a:endParaRPr lang="en-US" sz="1400" dirty="0"/>
          </a:p>
        </p:txBody>
      </p:sp>
      <p:sp>
        <p:nvSpPr>
          <p:cNvPr id="5" name="Text 3"/>
          <p:cNvSpPr/>
          <p:nvPr/>
        </p:nvSpPr>
        <p:spPr>
          <a:xfrm>
            <a:off x="777240" y="1828800"/>
            <a:ext cx="10865815" cy="4251960"/>
          </a:xfrm>
          <a:prstGeom prst="rect">
            <a:avLst/>
          </a:prstGeom>
          <a:noFill/>
          <a:ln/>
        </p:spPr>
        <p:txBody>
          <a:bodyPr wrap="square" lIns="50800" tIns="50800" rIns="50800" bIns="50800" rtlCol="0" anchor="t">
            <a:normAutofit/>
          </a:bodyPr>
          <a:lstStyle/>
          <a:p>
            <a:pPr marL="279400" indent="-279400">
              <a:spcAft>
                <a:spcPts val="1000"/>
              </a:spcAft>
              <a:buSzPct val="100000"/>
              <a:buChar char="■"/>
            </a:pPr>
            <a:r>
              <a:rPr lang="en-US" sz="1800" dirty="0">
                <a:solidFill>
                  <a:srgbClr val="3A4A61"/>
                </a:solidFill>
                <a:latin typeface="Calibri" pitchFamily="34" charset="0"/>
                <a:ea typeface="Calibri" pitchFamily="34" charset="-122"/>
                <a:cs typeface="Calibri" pitchFamily="34" charset="-120"/>
              </a:rPr>
              <a:t>1. Çalışanın sağlık raporundaki tanı bilgisi yöneticisiyle paylaşılabilir.</a:t>
            </a:r>
            <a:endParaRPr lang="en-US" sz="1800" dirty="0"/>
          </a:p>
          <a:p>
            <a:pPr marL="279400" indent="-279400">
              <a:spcAft>
                <a:spcPts val="1000"/>
              </a:spcAft>
              <a:buSzPct val="100000"/>
              <a:buChar char="■"/>
            </a:pPr>
            <a:r>
              <a:rPr lang="en-US" sz="1800" dirty="0">
                <a:solidFill>
                  <a:srgbClr val="3A4A61"/>
                </a:solidFill>
                <a:latin typeface="Calibri" pitchFamily="34" charset="0"/>
                <a:ea typeface="Calibri" pitchFamily="34" charset="-122"/>
                <a:cs typeface="Calibri" pitchFamily="34" charset="-120"/>
              </a:rPr>
              <a:t>2. Yanlış kişiye giden e-postayı fark edersem önce kendim çözmeye çalışmalıyım.</a:t>
            </a:r>
            <a:endParaRPr lang="en-US" sz="1800" dirty="0"/>
          </a:p>
          <a:p>
            <a:pPr marL="279400" indent="-279400">
              <a:spcAft>
                <a:spcPts val="1000"/>
              </a:spcAft>
              <a:buSzPct val="100000"/>
              <a:buChar char="■"/>
            </a:pPr>
            <a:r>
              <a:rPr lang="en-US" sz="1800" dirty="0">
                <a:solidFill>
                  <a:srgbClr val="3A4A61"/>
                </a:solidFill>
                <a:latin typeface="Calibri" pitchFamily="34" charset="0"/>
                <a:ea typeface="Calibri" pitchFamily="34" charset="-122"/>
                <a:cs typeface="Calibri" pitchFamily="34" charset="-120"/>
              </a:rPr>
              <a:t>3. Aydınlatma yükümlülüğü yalnızca açık rıza alınan durumlarda vardır.</a:t>
            </a:r>
            <a:endParaRPr lang="en-US" sz="1800" dirty="0"/>
          </a:p>
          <a:p>
            <a:pPr marL="279400" indent="-279400">
              <a:spcAft>
                <a:spcPts val="1000"/>
              </a:spcAft>
              <a:buSzPct val="100000"/>
              <a:buChar char="■"/>
            </a:pPr>
            <a:r>
              <a:rPr lang="en-US" sz="1800" dirty="0">
                <a:solidFill>
                  <a:srgbClr val="3A4A61"/>
                </a:solidFill>
                <a:latin typeface="Calibri" pitchFamily="34" charset="0"/>
                <a:ea typeface="Calibri" pitchFamily="34" charset="-122"/>
                <a:cs typeface="Calibri" pitchFamily="34" charset="-120"/>
              </a:rPr>
              <a:t>4. Toplu e-postalarda alıcıları gizli (BCC) eklemek iyi bir uygulamadır.</a:t>
            </a:r>
            <a:endParaRPr lang="en-US" sz="1800" dirty="0"/>
          </a:p>
          <a:p>
            <a:pPr marL="279400" indent="-279400">
              <a:spcAft>
                <a:spcPts val="1000"/>
              </a:spcAft>
              <a:buSzPct val="100000"/>
              <a:buChar char="■"/>
            </a:pPr>
            <a:r>
              <a:rPr lang="en-US" sz="1800" dirty="0">
                <a:solidFill>
                  <a:srgbClr val="3A4A61"/>
                </a:solidFill>
                <a:latin typeface="Calibri" pitchFamily="34" charset="0"/>
                <a:ea typeface="Calibri" pitchFamily="34" charset="-122"/>
                <a:cs typeface="Calibri" pitchFamily="34" charset="-120"/>
              </a:rPr>
              <a:t>5. Kurul'a 72 saat içinde bildirim yapmak şirketin yükümlülüğüdür.</a:t>
            </a:r>
            <a:endParaRPr lang="en-US" sz="1800" dirty="0"/>
          </a:p>
          <a:p>
            <a:pPr marL="279400" indent="-279400">
              <a:spcAft>
                <a:spcPts val="1000"/>
              </a:spcAft>
              <a:buSzPct val="100000"/>
              <a:buChar char="■"/>
            </a:pPr>
            <a:r>
              <a:rPr lang="en-US" sz="1800" dirty="0">
                <a:solidFill>
                  <a:srgbClr val="3A4A61"/>
                </a:solidFill>
                <a:latin typeface="Calibri" pitchFamily="34" charset="0"/>
                <a:ea typeface="Calibri" pitchFamily="34" charset="-122"/>
                <a:cs typeface="Calibri" pitchFamily="34" charset="-120"/>
              </a:rPr>
              <a:t>6. İşim için gerekmese de erişimim olan her veriye bakabilirim.</a:t>
            </a:r>
            <a:endParaRPr lang="en-US" sz="1800" dirty="0"/>
          </a:p>
        </p:txBody>
      </p:sp>
      <p:sp>
        <p:nvSpPr>
          <p:cNvPr id="25" name="Slide Number Placeholder 0"/>
          <p:cNvSpPr>
            <a:spLocks noGrp="1"/>
          </p:cNvSpPr>
          <p:nvPr>
            <p:ph type="sldNum" sz="quarter" idx="4294967295"/>
          </p:nvPr>
        </p:nvSpPr>
        <p:spPr>
          <a:xfrm>
            <a:off x="11094415" y="6464808"/>
            <a:ext cx="548640" cy="329184"/>
          </a:xfrm>
          <a:prstGeom prst="rect">
            <a:avLst/>
          </a:prstGeom>
          <a:extLst>
            <a:ext uri="{C572A759-6A51-4108-AA02-DFA0A04FC94B}">
              <ma14:wrappingTextBoxFlag xmlns:ma14="http://schemas.microsoft.com/office/mac/drawingml/2011/main" val="0"/>
            </a:ext>
          </a:extLst>
        </p:spPr>
        <p:txBody>
          <a:bodyPr/>
          <a:lstStyle>
            <a:lvl1pPr>
              <a:defRPr sz="1000">
                <a:solidFill>
                  <a:srgbClr val="8C9BB0"/>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548640" y="502920"/>
            <a:ext cx="109728" cy="566928"/>
          </a:xfrm>
          <a:prstGeom prst="rect">
            <a:avLst/>
          </a:prstGeom>
          <a:solidFill>
            <a:srgbClr val="13B8A7"/>
          </a:solidFill>
          <a:ln w="12700">
            <a:solidFill>
              <a:srgbClr val="13B8A7"/>
            </a:solidFill>
            <a:prstDash val="solid"/>
          </a:ln>
        </p:spPr>
      </p:sp>
      <p:sp>
        <p:nvSpPr>
          <p:cNvPr id="3" name="Text 1"/>
          <p:cNvSpPr/>
          <p:nvPr/>
        </p:nvSpPr>
        <p:spPr>
          <a:xfrm>
            <a:off x="777240" y="384048"/>
            <a:ext cx="10865815" cy="777240"/>
          </a:xfrm>
          <a:prstGeom prst="rect">
            <a:avLst/>
          </a:prstGeom>
          <a:noFill/>
          <a:ln/>
        </p:spPr>
        <p:txBody>
          <a:bodyPr wrap="square" lIns="0" tIns="0" rIns="0" bIns="0" rtlCol="0" anchor="ctr"/>
          <a:lstStyle/>
          <a:p>
            <a:pPr indent="0" marL="0">
              <a:buNone/>
            </a:pPr>
            <a:r>
              <a:rPr lang="en-US" sz="2800" b="1" dirty="0">
                <a:solidFill>
                  <a:srgbClr val="0E2849"/>
                </a:solidFill>
                <a:latin typeface="Calibri" pitchFamily="34" charset="0"/>
                <a:ea typeface="Calibri" pitchFamily="34" charset="-122"/>
                <a:cs typeface="Calibri" pitchFamily="34" charset="-120"/>
              </a:rPr>
              <a:t>Test Cevapları</a:t>
            </a:r>
            <a:endParaRPr lang="en-US" sz="28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11094415" cy="914400"/>
        </p:xfrm>
        <a:graphic>
          <a:graphicData uri="http://schemas.openxmlformats.org/drawingml/2006/table">
            <a:tbl>
              <a:tblPr/>
              <a:tblGrid>
                <a:gridCol w="1267933"/>
                <a:gridCol w="1901900"/>
                <a:gridCol w="7924582"/>
              </a:tblGrid>
              <a:tr h="0">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Soru</a:t>
                      </a:r>
                      <a:endParaRPr lang="en-US" sz="1400" dirty="0">
                        <a:latin typeface="Calibri" charset="0"/>
                        <a:ea typeface="Calibri" charset="0"/>
                        <a:cs typeface="Calibri" charset="0"/>
                      </a:endParaRPr>
                    </a:p>
                  </a:txBody>
                  <a:tcPr marL="54864" marR="54864" marT="54864" marB="54864" anchor="ctr">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0E2849"/>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Cevap</a:t>
                      </a:r>
                      <a:endParaRPr lang="en-US" sz="1400" dirty="0">
                        <a:latin typeface="Calibri" charset="0"/>
                        <a:ea typeface="Calibri" charset="0"/>
                        <a:cs typeface="Calibri" charset="0"/>
                      </a:endParaRPr>
                    </a:p>
                  </a:txBody>
                  <a:tcPr marL="54864" marR="54864" marT="54864" marB="54864" anchor="ctr">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0E2849"/>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Açıklama</a:t>
                      </a:r>
                      <a:endParaRPr lang="en-US" sz="1400" dirty="0">
                        <a:latin typeface="Calibri" charset="0"/>
                        <a:ea typeface="Calibri" charset="0"/>
                        <a:cs typeface="Calibri" charset="0"/>
                      </a:endParaRPr>
                    </a:p>
                  </a:txBody>
                  <a:tcPr marL="54864" marR="54864" marT="54864" marB="54864" anchor="ctr">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0E2849"/>
                    </a:solidFill>
                  </a:tcPr>
                </a:tc>
              </a:tr>
              <a:tr h="0">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Yanlış</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Sağlık verisi özel nitelikli veridir; tanı paylaşılmaz</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Yanlış</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Derhal iç bildirim kanalına haber verilir</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r>
              <a:tr h="0">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Yanlış</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Aydınlatma her veri toplama işleminde yapılır</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Doğru</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Alıcıların e-posta adresleri birbirine görünmez</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r>
              <a:tr h="0">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Doğru</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Çalışanın görevi olayı hemen içeride bildirmektir</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6</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Yanlış</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c>
                  <a:txBody>
                    <a:bodyPr/>
                    <a:lstStyle/>
                    <a:p>
                      <a:pPr indent="0" marL="0">
                        <a:buNone/>
                      </a:pPr>
                      <a:r>
                        <a:rPr lang="en-US" sz="1400" dirty="0">
                          <a:solidFill>
                            <a:srgbClr val="3A4A61"/>
                          </a:solidFill>
                          <a:latin typeface="Calibri" pitchFamily="34" charset="0"/>
                          <a:ea typeface="Calibri" pitchFamily="34" charset="-122"/>
                          <a:cs typeface="Calibri" pitchFamily="34" charset="-120"/>
                        </a:rPr>
                        <a:t>Erişim, işin gerektirdiği verilerle sınırlı olmalıdır</a:t>
                      </a:r>
                      <a:endParaRPr lang="en-US" sz="1400" dirty="0">
                        <a:latin typeface="Calibri" charset="0"/>
                        <a:ea typeface="Calibri" charset="0"/>
                        <a:cs typeface="Calibri" charset="0"/>
                      </a:endParaRPr>
                    </a:p>
                  </a:txBody>
                  <a:tcPr marL="54864" marR="54864" marT="54864" marB="54864">
                    <a:lnL w="9525" cap="flat" cmpd="sng" algn="ctr">
                      <a:solidFill>
                        <a:srgbClr val="DCE4EE"/>
                      </a:solidFill>
                      <a:prstDash val="solid"/>
                      <a:round/>
                      <a:headEnd type="none" w="med" len="med"/>
                      <a:tailEnd type="none" w="med" len="med"/>
                    </a:lnL>
                    <a:lnR w="9525" cap="flat" cmpd="sng" algn="ctr">
                      <a:solidFill>
                        <a:srgbClr val="DCE4EE"/>
                      </a:solidFill>
                      <a:prstDash val="solid"/>
                      <a:round/>
                      <a:headEnd type="none" w="med" len="med"/>
                      <a:tailEnd type="none" w="med" len="med"/>
                    </a:lnR>
                    <a:lnT w="9525" cap="flat" cmpd="sng" algn="ctr">
                      <a:solidFill>
                        <a:srgbClr val="DCE4EE"/>
                      </a:solidFill>
                      <a:prstDash val="solid"/>
                      <a:round/>
                      <a:headEnd type="none" w="med" len="med"/>
                      <a:tailEnd type="none" w="med" len="med"/>
                    </a:lnT>
                    <a:lnB w="9525" cap="flat" cmpd="sng" algn="ctr">
                      <a:solidFill>
                        <a:srgbClr val="DCE4EE"/>
                      </a:solidFill>
                      <a:prstDash val="solid"/>
                      <a:round/>
                      <a:headEnd type="none" w="med" len="med"/>
                      <a:tailEnd type="none" w="med" len="med"/>
                    </a:lnB>
                    <a:solidFill>
                      <a:srgbClr val="F5F8FB"/>
                    </a:solidFill>
                  </a:tcPr>
                </a:tc>
              </a:tr>
            </a:tbl>
          </a:graphicData>
        </a:graphic>
      </p:graphicFrame>
      <p:sp>
        <p:nvSpPr>
          <p:cNvPr id="25" name="Slide Number Placeholder 0"/>
          <p:cNvSpPr>
            <a:spLocks noGrp="1"/>
          </p:cNvSpPr>
          <p:nvPr>
            <p:ph type="sldNum" sz="quarter" idx="4294967295"/>
          </p:nvPr>
        </p:nvSpPr>
        <p:spPr>
          <a:xfrm>
            <a:off x="11094415" y="6464808"/>
            <a:ext cx="548640" cy="329184"/>
          </a:xfrm>
          <a:prstGeom prst="rect">
            <a:avLst/>
          </a:prstGeom>
          <a:extLst>
            <a:ext uri="{C572A759-6A51-4108-AA02-DFA0A04FC94B}">
              <ma14:wrappingTextBoxFlag xmlns:ma14="http://schemas.microsoft.com/office/mac/drawingml/2011/main" val="0"/>
            </a:ext>
          </a:extLst>
        </p:spPr>
        <p:txBody>
          <a:bodyPr/>
          <a:lstStyle>
            <a:lvl1pPr>
              <a:defRPr sz="1000">
                <a:solidFill>
                  <a:srgbClr val="8C9BB0"/>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E2849"/>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E2849"/>
          </a:solidFill>
          <a:ln/>
        </p:spPr>
      </p:sp>
      <p:pic>
        <p:nvPicPr>
          <p:cNvPr id="3" name="Image 0" descr="preencoded.png">    </p:cNvPr>
          <p:cNvPicPr>
            <a:picLocks noChangeAspect="1"/>
          </p:cNvPicPr>
          <p:nvPr/>
        </p:nvPicPr>
        <p:blipFill>
          <a:blip r:embed="rId1"/>
          <a:stretch>
            <a:fillRect/>
          </a:stretch>
        </p:blipFill>
        <p:spPr>
          <a:xfrm>
            <a:off x="5547208" y="1188720"/>
            <a:ext cx="1097280" cy="1097280"/>
          </a:xfrm>
          <a:prstGeom prst="rect">
            <a:avLst/>
          </a:prstGeom>
        </p:spPr>
      </p:pic>
      <p:sp>
        <p:nvSpPr>
          <p:cNvPr id="4" name="Text 1"/>
          <p:cNvSpPr/>
          <p:nvPr/>
        </p:nvSpPr>
        <p:spPr>
          <a:xfrm>
            <a:off x="914400" y="2560320"/>
            <a:ext cx="10362895" cy="914400"/>
          </a:xfrm>
          <a:prstGeom prst="rect">
            <a:avLst/>
          </a:prstGeom>
          <a:noFill/>
          <a:ln/>
        </p:spPr>
        <p:txBody>
          <a:bodyPr wrap="square" rtlCol="0" anchor="ctr"/>
          <a:lstStyle/>
          <a:p>
            <a:pPr algn="ctr" indent="0" marL="0">
              <a:buNone/>
            </a:pPr>
            <a:r>
              <a:rPr lang="en-US" sz="4000" b="1" dirty="0">
                <a:solidFill>
                  <a:srgbClr val="FFFFFF"/>
                </a:solidFill>
                <a:latin typeface="Calibri" pitchFamily="34" charset="0"/>
                <a:ea typeface="Calibri" pitchFamily="34" charset="-122"/>
                <a:cs typeface="Calibri" pitchFamily="34" charset="-120"/>
              </a:rPr>
              <a:t>Teşekkürler</a:t>
            </a:r>
            <a:endParaRPr lang="en-US" sz="4000" dirty="0"/>
          </a:p>
        </p:txBody>
      </p:sp>
      <p:sp>
        <p:nvSpPr>
          <p:cNvPr id="5" name="Text 2"/>
          <p:cNvSpPr/>
          <p:nvPr/>
        </p:nvSpPr>
        <p:spPr>
          <a:xfrm>
            <a:off x="1371600" y="3474720"/>
            <a:ext cx="9448495" cy="822960"/>
          </a:xfrm>
          <a:prstGeom prst="rect">
            <a:avLst/>
          </a:prstGeom>
          <a:noFill/>
          <a:ln/>
        </p:spPr>
        <p:txBody>
          <a:bodyPr wrap="square" rtlCol="0" anchor="ctr"/>
          <a:lstStyle/>
          <a:p>
            <a:pPr algn="ctr" indent="0" marL="0">
              <a:buNone/>
            </a:pPr>
            <a:r>
              <a:rPr lang="en-US" sz="1800" dirty="0">
                <a:solidFill>
                  <a:srgbClr val="C9D6E6"/>
                </a:solidFill>
                <a:latin typeface="Calibri" pitchFamily="34" charset="0"/>
                <a:ea typeface="Calibri" pitchFamily="34" charset="-122"/>
                <a:cs typeface="Calibri" pitchFamily="34" charset="-120"/>
              </a:rPr>
              <a:t>KVKK soruları ve ihlal bildirimi için: [KVKK Sorumlusu]  ·  [e-posta / dahili]</a:t>
            </a:r>
            <a:endParaRPr lang="en-US" sz="1800" dirty="0"/>
          </a:p>
        </p:txBody>
      </p:sp>
      <p:sp>
        <p:nvSpPr>
          <p:cNvPr id="6" name="Text 3"/>
          <p:cNvSpPr/>
          <p:nvPr/>
        </p:nvSpPr>
        <p:spPr>
          <a:xfrm>
            <a:off x="914400" y="5577840"/>
            <a:ext cx="10362895" cy="45720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ikpartner</a:t>
            </a:r>
            <a:r>
              <a:rPr lang="en-US" sz="1400" b="1" dirty="0">
                <a:solidFill>
                  <a:srgbClr val="13B8A7"/>
                </a:solidFill>
                <a:latin typeface="Calibri" pitchFamily="34" charset="0"/>
                <a:ea typeface="Calibri" pitchFamily="34" charset="-122"/>
                <a:cs typeface="Calibri" pitchFamily="34" charset="-120"/>
              </a:rPr>
              <a:t>.com</a:t>
            </a:r>
            <a:r>
              <a:rPr lang="en-US" sz="1400" dirty="0">
                <a:solidFill>
                  <a:srgbClr val="AFC3DA"/>
                </a:solidFill>
                <a:latin typeface="Calibri" pitchFamily="34" charset="0"/>
                <a:ea typeface="Calibri" pitchFamily="34" charset="-122"/>
                <a:cs typeface="Calibri" pitchFamily="34" charset="-120"/>
              </a:rPr>
              <a:t>  ·  0538 949 22 87</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İK Partner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KVKK Farkındalık Eğitimi</dc:title>
  <dc:subject>PptxGenJS Presentation</dc:subject>
  <dc:creator>İK Partner</dc:creator>
  <cp:lastModifiedBy>İK Partner</cp:lastModifiedBy>
  <cp:revision>1</cp:revision>
  <dcterms:created xsi:type="dcterms:W3CDTF">2026-10-12T11:08:13Z</dcterms:created>
  <dcterms:modified xsi:type="dcterms:W3CDTF">2026-10-12T11:08:13Z</dcterms:modified>
</cp:coreProperties>
</file>