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charts/chart8.xml" ContentType="application/vnd.openxmlformats-officedocument.drawingml.chart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charts/_rels/chart8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İşe alım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13B8A7"/>
              </a:solidFill>
              <a:effectLst/>
            </c:spPr>
          </c:dPt>
          <c:dPt>
            <c:idx val="1"/>
            <c:bubble3D val="0"/>
            <c:spPr>
              <a:solidFill>
                <a:srgbClr val="1D5888"/>
              </a:solidFill>
              <a:effectLst/>
            </c:spPr>
          </c:dPt>
          <c:dPt>
            <c:idx val="2"/>
            <c:bubble3D val="0"/>
            <c:spPr>
              <a:solidFill>
                <a:srgbClr val="0E2849"/>
              </a:solidFill>
              <a:effectLst/>
            </c:spPr>
          </c:dPt>
          <c:dPt>
            <c:idx val="3"/>
            <c:bubble3D val="0"/>
            <c:spPr>
              <a:solidFill>
                <a:srgbClr val="2FD1BF"/>
              </a:solidFill>
              <a:effectLst/>
            </c:spPr>
          </c:dPt>
          <c:dPt>
            <c:idx val="4"/>
            <c:bubble3D val="0"/>
            <c:spPr>
              <a:solidFill>
                <a:srgbClr val="8C9BB0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E2849"/>
                      </a:solidFill>
                      <a:latin typeface="Calibri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E2849"/>
                      </a:solidFill>
                      <a:latin typeface="Calibri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E2849"/>
                      </a:solidFill>
                      <a:latin typeface="Calibri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E2849"/>
                      </a:solidFill>
                      <a:latin typeface="Calibri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numFmt formatCode="0%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E2849"/>
                      </a:solidFill>
                      <a:latin typeface="Calibri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Kariyer siteleri</c:v>
                </c:pt>
                <c:pt idx="1">
                  <c:v>Çalışan referansı</c:v>
                </c:pt>
                <c:pt idx="2">
                  <c:v>Profesyonel ağlar</c:v>
                </c:pt>
                <c:pt idx="3">
                  <c:v>Kariyer sayfası</c:v>
                </c:pt>
                <c:pt idx="4">
                  <c:v>Üniversite</c:v>
                </c:pt>
              </c:strCache>
            </c:strRef>
          </c:cat>
          <c:val>
            <c:numRef>
              <c:f>Sheet1!$B$2:$B$6</c:f>
              <c:numCache>
                <c:ptCount val="5"/>
                <c:pt idx="0">
                  <c:v>38</c:v>
                </c:pt>
                <c:pt idx="1">
                  <c:v>24</c:v>
                </c:pt>
                <c:pt idx="2">
                  <c:v>18</c:v>
                </c:pt>
                <c:pt idx="3">
                  <c:v>12</c:v>
                </c:pt>
                <c:pt idx="4">
                  <c:v>8</c:v>
                </c:pt>
              </c:numCache>
            </c:numRef>
          </c:val>
        </c:ser>
        <c:firstSliceAng val="0"/>
        <c:holeSize val="50"/>
      </c:doughnutChart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 sunum işveren markası çalışmasını yönetime veya iletişim/pazarlama ekipleriyle ortak bir çalıştayda anlatmak için hazırlanmıştır. Grafiklerdeki değerler örnek veridir; köşeli parantezli alanları kendi verilerinizle doldurun.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İşveren markasının bir reklam kampanyası değil, çalışanların gerçek deneyimine dayanan bir vaat olduğunu en baştan vurgulayın.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Şirketinizden kısa bir örnek ekleyin: zor dolan bir pozisyon veya ilk aylarda ayrılan çalışanlar gibi.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Göstergeleri işe alım sisteminizden, çalışan anketinden ve kariyer sitelerinden derleyin. Puanların kaynağını ve tarihini not edin.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EVP yazmadan önce dinleyin. Anket ve görüşmelerde kişisel veri işlendiği için katılımcılara aydınlatma yapın ve sonuçları anonim raporlayın.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 EVP sütunu, çalışanların dinleme aşamasında en çok değer verdiği konulardan seçilmeli ve somut bir uygulamayla kanıtlanmalı. Kanıtı olmayan vaatleri listeye koymayın.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EVP cümlesini çalışanlarla test edin: 'Bu cümle burada çalışmayı doğru anlatıyor mu?' sorusuna çoğunluğun evet demesi gerekir.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 aşamada adayın ne hissettiğini ve nerede kaybedildiğini konuşun. Olumsuz sonuçlanan adaylara da geri dönüş yapmak markayı güçlendirir.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 tabloyu çalıştayda birlikte doldurun. İyileştirmeleri etkisi yüksek ve uygulaması kolay olanlardan başlatın.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Kanalları hedef kitleye göre seçin; her kanalda aynı EVP mesajı farklı formatla anlatılmalı. İçerik takvimini iletişim ekibiyle paylaşın.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Çalışan elçiliği en güvenilir kanaldır, ancak baskı hissedilirse ters etki yapar. KVKK ve sosyal medya politikanızla uyumlu ilerleyin.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Dağılım örnek veridir. Kaynağı işe alım sisteminizdeki başvuru kaynağı alanından raporlayın.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 göstergenin tanımını sabit tutun ve çeyreklik raporlayın. Başlangıç değerini ölçmeden hedef koymayın.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Planı sorumlularla birlikte netleştirin. İlk 90 günde hızlı ve görünür bir iyileştirme (ör. ilan dilinin sadeleştirilmesi) motivasyonu artırır.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KP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5F8F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6400800"/>
            <a:ext cx="12191695" cy="27432"/>
          </a:xfrm>
          <a:prstGeom prst="rect">
            <a:avLst/>
          </a:prstGeom>
          <a:solidFill>
            <a:srgbClr val="13B8A7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473952"/>
            <a:ext cx="292608" cy="29260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32688" y="644652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A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ikpartner.com  ·  İşveren Markası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64808"/>
            <a:ext cx="54864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9BB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64808"/>
            <a:ext cx="54864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9BB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8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E284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E2849"/>
          </a:solidFill>
          <a:ln/>
        </p:spPr>
      </p:sp>
      <p:sp>
        <p:nvSpPr>
          <p:cNvPr id="3" name="Shape 1"/>
          <p:cNvSpPr/>
          <p:nvPr/>
        </p:nvSpPr>
        <p:spPr>
          <a:xfrm>
            <a:off x="7985455" y="-1463040"/>
            <a:ext cx="5669280" cy="5669280"/>
          </a:xfrm>
          <a:prstGeom prst="ellipse">
            <a:avLst/>
          </a:prstGeom>
          <a:solidFill>
            <a:srgbClr val="1D5888">
              <a:alpha val="45000"/>
            </a:srgbClr>
          </a:solidFill>
          <a:ln w="12700">
            <a:solidFill>
              <a:srgbClr val="1D5888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9997135" y="4846320"/>
            <a:ext cx="2926080" cy="2926080"/>
          </a:xfrm>
          <a:prstGeom prst="ellipse">
            <a:avLst/>
          </a:prstGeom>
          <a:solidFill>
            <a:srgbClr val="13B8A7">
              <a:alpha val="25000"/>
            </a:srgbClr>
          </a:solidFill>
          <a:ln w="12700">
            <a:solidFill>
              <a:srgbClr val="13B8A7">
                <a:alpha val="0"/>
              </a:srgbClr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548640"/>
            <a:ext cx="822960" cy="82296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600200" y="685800"/>
            <a:ext cx="4572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ikpartner</a:t>
            </a:r>
            <a:r>
              <a:rPr lang="en-US" sz="2400" b="1" dirty="0">
                <a:solidFill>
                  <a:srgbClr val="13B8A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.com</a:t>
            </a:r>
            <a:endParaRPr lang="en-US" sz="2400" dirty="0"/>
          </a:p>
        </p:txBody>
      </p:sp>
      <p:sp>
        <p:nvSpPr>
          <p:cNvPr id="7" name="Shape 4"/>
          <p:cNvSpPr/>
          <p:nvPr/>
        </p:nvSpPr>
        <p:spPr>
          <a:xfrm>
            <a:off x="640080" y="2514600"/>
            <a:ext cx="1005840" cy="73152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640080" y="2697480"/>
            <a:ext cx="86868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İşveren Markası Stratejisi</a:t>
            </a:r>
            <a:endParaRPr lang="en-US" sz="4000" dirty="0"/>
          </a:p>
        </p:txBody>
      </p:sp>
      <p:sp>
        <p:nvSpPr>
          <p:cNvPr id="9" name="Text 6"/>
          <p:cNvSpPr/>
          <p:nvPr/>
        </p:nvSpPr>
        <p:spPr>
          <a:xfrm>
            <a:off x="640080" y="4206240"/>
            <a:ext cx="8686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C9D6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Çalışan değer önerimiz (EVP), aday yolculuğu, iletişim kanalları ve ölçüm planı</a:t>
            </a:r>
            <a:endParaRPr lang="en-US" sz="1800" dirty="0"/>
          </a:p>
        </p:txBody>
      </p:sp>
      <p:sp>
        <p:nvSpPr>
          <p:cNvPr id="10" name="Text 7"/>
          <p:cNvSpPr/>
          <p:nvPr/>
        </p:nvSpPr>
        <p:spPr>
          <a:xfrm>
            <a:off x="640080" y="585216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AFC3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[Şirket Adı]  ·  [Sunan Kişi, Unvan]  ·  [Tarih]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109728" cy="566928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384048"/>
            <a:ext cx="108658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Gündem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777240" y="1691640"/>
            <a:ext cx="10865815" cy="438912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>
            <a:normAutofit/>
          </a:bodyPr>
          <a:lstStyle/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6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Neden işveren markası?</a:t>
            </a:r>
            <a:endParaRPr lang="en-US" sz="16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6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Bugün nasıl algılanıyoruz?</a:t>
            </a:r>
            <a:endParaRPr lang="en-US" sz="16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6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Çalışan değer önerimiz (EVP)</a:t>
            </a:r>
            <a:endParaRPr lang="en-US" sz="16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6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Aday yolculuğu ve temas noktaları</a:t>
            </a:r>
            <a:endParaRPr lang="en-US" sz="16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6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İletişim kanalları ve içerik planı</a:t>
            </a:r>
            <a:endParaRPr lang="en-US" sz="16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6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Çalışan elçiliği</a:t>
            </a:r>
            <a:endParaRPr lang="en-US" sz="16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6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Ölçüm göstergeleri ve ilk 90 gün planı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64808"/>
            <a:ext cx="54864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9BB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109728" cy="566928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384048"/>
            <a:ext cx="108658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Neden İşveren Markası?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777240" y="1691640"/>
            <a:ext cx="6766560" cy="438912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>
            <a:normAutofit/>
          </a:bodyPr>
          <a:lstStyle/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8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Nitelikli adaylar başvurmadan önce şirketi araştırıyor</a:t>
            </a:r>
            <a:endParaRPr lang="en-US" sz="18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8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Güçlü marka, işe alım süresini ve maliyetini olumlu etkiler</a:t>
            </a:r>
            <a:endParaRPr lang="en-US" sz="18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8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Doğru beklentiyle gelen çalışan daha uzun kalır</a:t>
            </a:r>
            <a:endParaRPr lang="en-US" sz="18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8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Mevcut çalışanların bağlılığı ve gururu artar</a:t>
            </a:r>
            <a:endParaRPr lang="en-US" sz="18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8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Vaat ile gerçek deneyim arasındaki fark erken ayrılışlara yol açabilir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7863840" y="1691640"/>
            <a:ext cx="3779215" cy="4389120"/>
          </a:xfrm>
          <a:prstGeom prst="roundRect">
            <a:avLst>
              <a:gd name="adj" fmla="val 2903"/>
            </a:avLst>
          </a:prstGeom>
          <a:solidFill>
            <a:srgbClr val="E3F6F4"/>
          </a:solidFill>
          <a:ln w="12700">
            <a:solidFill>
              <a:srgbClr val="E3F6F4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046720" y="1874520"/>
            <a:ext cx="3413455" cy="40233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1600" b="1" dirty="0">
                <a:solidFill>
                  <a:srgbClr val="0B7F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Temel ilke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Söylediğimiz her şey, çalışanlarımızın bugün yaşadığı deneyimle doğrulanabilir olmalı.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64808"/>
            <a:ext cx="54864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9BB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109728" cy="566928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384048"/>
            <a:ext cx="108658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Bugün Nasıl Algılanıyoruz?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777240" y="1115568"/>
            <a:ext cx="108658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A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Mevcut durum göstergeleri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48640" y="1828800"/>
            <a:ext cx="3515258" cy="1988820"/>
          </a:xfrm>
          <a:prstGeom prst="roundRect">
            <a:avLst>
              <a:gd name="adj" fmla="val 4598"/>
            </a:avLst>
          </a:prstGeom>
          <a:solidFill>
            <a:srgbClr val="E3F6F4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31520" y="2011680"/>
            <a:ext cx="3149498" cy="99441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B7F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[Sayı]</a:t>
            </a:r>
            <a:endParaRPr lang="en-US" sz="3400" dirty="0"/>
          </a:p>
        </p:txBody>
      </p:sp>
      <p:sp>
        <p:nvSpPr>
          <p:cNvPr id="7" name="Text 5"/>
          <p:cNvSpPr/>
          <p:nvPr/>
        </p:nvSpPr>
        <p:spPr>
          <a:xfrm>
            <a:off x="731520" y="2922651"/>
            <a:ext cx="3149498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İlan başına ortalama başvuru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338218" y="1828800"/>
            <a:ext cx="3515258" cy="1988820"/>
          </a:xfrm>
          <a:prstGeom prst="roundRect">
            <a:avLst>
              <a:gd name="adj" fmla="val 4598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521098" y="2011680"/>
            <a:ext cx="3149498" cy="99441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1D5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[%]</a:t>
            </a:r>
            <a:endParaRPr lang="en-US" sz="3400" dirty="0"/>
          </a:p>
        </p:txBody>
      </p:sp>
      <p:sp>
        <p:nvSpPr>
          <p:cNvPr id="10" name="Text 8"/>
          <p:cNvSpPr/>
          <p:nvPr/>
        </p:nvSpPr>
        <p:spPr>
          <a:xfrm>
            <a:off x="4521098" y="2922651"/>
            <a:ext cx="3149498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Teklif kabul oranı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8127797" y="1828800"/>
            <a:ext cx="3515258" cy="1988820"/>
          </a:xfrm>
          <a:prstGeom prst="roundRect">
            <a:avLst>
              <a:gd name="adj" fmla="val 4598"/>
            </a:avLst>
          </a:prstGeom>
          <a:solidFill>
            <a:srgbClr val="E3F6F4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310677" y="2011680"/>
            <a:ext cx="3149498" cy="99441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B7F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[%]</a:t>
            </a:r>
            <a:endParaRPr lang="en-US" sz="3400" dirty="0"/>
          </a:p>
        </p:txBody>
      </p:sp>
      <p:sp>
        <p:nvSpPr>
          <p:cNvPr id="13" name="Text 11"/>
          <p:cNvSpPr/>
          <p:nvPr/>
        </p:nvSpPr>
        <p:spPr>
          <a:xfrm>
            <a:off x="8310677" y="2922651"/>
            <a:ext cx="3149498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İlk yıl içinde ayrılma oranı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548640" y="4091940"/>
            <a:ext cx="3515258" cy="1988820"/>
          </a:xfrm>
          <a:prstGeom prst="roundRect">
            <a:avLst>
              <a:gd name="adj" fmla="val 4598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31520" y="4274820"/>
            <a:ext cx="3149498" cy="99441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1D5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[Puan]</a:t>
            </a:r>
            <a:endParaRPr lang="en-US" sz="3400" dirty="0"/>
          </a:p>
        </p:txBody>
      </p:sp>
      <p:sp>
        <p:nvSpPr>
          <p:cNvPr id="16" name="Text 14"/>
          <p:cNvSpPr/>
          <p:nvPr/>
        </p:nvSpPr>
        <p:spPr>
          <a:xfrm>
            <a:off x="731520" y="5185791"/>
            <a:ext cx="3149498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Çalışanların şirketi tavsiye etme skoru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4338218" y="4091940"/>
            <a:ext cx="3515258" cy="1988820"/>
          </a:xfrm>
          <a:prstGeom prst="roundRect">
            <a:avLst>
              <a:gd name="adj" fmla="val 4598"/>
            </a:avLst>
          </a:prstGeom>
          <a:solidFill>
            <a:srgbClr val="E3F6F4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21098" y="4274820"/>
            <a:ext cx="3149498" cy="99441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B7F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[Puan]</a:t>
            </a:r>
            <a:endParaRPr lang="en-US" sz="3400" dirty="0"/>
          </a:p>
        </p:txBody>
      </p:sp>
      <p:sp>
        <p:nvSpPr>
          <p:cNvPr id="19" name="Text 17"/>
          <p:cNvSpPr/>
          <p:nvPr/>
        </p:nvSpPr>
        <p:spPr>
          <a:xfrm>
            <a:off x="4521098" y="5185791"/>
            <a:ext cx="3149498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Kariyer sitelerindeki ortalama puan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8127797" y="4091940"/>
            <a:ext cx="3515258" cy="1988820"/>
          </a:xfrm>
          <a:prstGeom prst="roundRect">
            <a:avLst>
              <a:gd name="adj" fmla="val 4598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310677" y="4274820"/>
            <a:ext cx="3149498" cy="99441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1D5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[Gün]</a:t>
            </a:r>
            <a:endParaRPr lang="en-US" sz="3400" dirty="0"/>
          </a:p>
        </p:txBody>
      </p:sp>
      <p:sp>
        <p:nvSpPr>
          <p:cNvPr id="22" name="Text 20"/>
          <p:cNvSpPr/>
          <p:nvPr/>
        </p:nvSpPr>
        <p:spPr>
          <a:xfrm>
            <a:off x="8310677" y="5185791"/>
            <a:ext cx="3149498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Ort. pozisyon doldurma süresi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64808"/>
            <a:ext cx="54864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9BB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109728" cy="566928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384048"/>
            <a:ext cx="108658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Dinleme: Veri Kaynaklarımız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2567864" cy="4389120"/>
          </a:xfrm>
          <a:prstGeom prst="roundRect">
            <a:avLst>
              <a:gd name="adj" fmla="val 3561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48640" y="1691640"/>
            <a:ext cx="2567864" cy="73152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31520" y="1874520"/>
            <a:ext cx="220210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Çalışanlar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685800" y="2468880"/>
            <a:ext cx="2293544" cy="34747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Bağlılık anketi</a:t>
            </a:r>
            <a:endParaRPr lang="en-US" sz="14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Odak grup görüşmeleri</a:t>
            </a:r>
            <a:endParaRPr lang="en-US" sz="14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Yeni çalışan geri bildirimi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3390824" y="1691640"/>
            <a:ext cx="2567864" cy="4389120"/>
          </a:xfrm>
          <a:prstGeom prst="roundRect">
            <a:avLst>
              <a:gd name="adj" fmla="val 3561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390824" y="1691640"/>
            <a:ext cx="2567864" cy="73152"/>
          </a:xfrm>
          <a:prstGeom prst="rect">
            <a:avLst/>
          </a:prstGeom>
          <a:solidFill>
            <a:srgbClr val="1D5888"/>
          </a:solidFill>
          <a:ln w="12700">
            <a:solidFill>
              <a:srgbClr val="1D5888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573704" y="1874520"/>
            <a:ext cx="220210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Ayrılanlar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3527984" y="2468880"/>
            <a:ext cx="2293544" cy="34747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Çıkış görüşmeleri</a:t>
            </a:r>
            <a:endParaRPr lang="en-US" sz="14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Ayrılış nedeni analizi</a:t>
            </a:r>
            <a:endParaRPr lang="en-US" sz="14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İlk yıl ayrılışları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6233008" y="1691640"/>
            <a:ext cx="2567864" cy="4389120"/>
          </a:xfrm>
          <a:prstGeom prst="roundRect">
            <a:avLst>
              <a:gd name="adj" fmla="val 3561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233008" y="1691640"/>
            <a:ext cx="2567864" cy="73152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415888" y="1874520"/>
            <a:ext cx="220210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Adaylar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6370168" y="2468880"/>
            <a:ext cx="2293544" cy="34747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Aday deneyimi anketi</a:t>
            </a:r>
            <a:endParaRPr lang="en-US" sz="14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Teklifi reddetme nedenleri</a:t>
            </a:r>
            <a:endParaRPr lang="en-US" sz="14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Mülakat geri bildirimleri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9075191" y="1691640"/>
            <a:ext cx="2567864" cy="4389120"/>
          </a:xfrm>
          <a:prstGeom prst="roundRect">
            <a:avLst>
              <a:gd name="adj" fmla="val 3561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9075191" y="1691640"/>
            <a:ext cx="2567864" cy="73152"/>
          </a:xfrm>
          <a:prstGeom prst="rect">
            <a:avLst/>
          </a:prstGeom>
          <a:solidFill>
            <a:srgbClr val="1D5888"/>
          </a:solidFill>
          <a:ln w="12700">
            <a:solidFill>
              <a:srgbClr val="1D5888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9258071" y="1874520"/>
            <a:ext cx="220210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Dış Görünüm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9212351" y="2468880"/>
            <a:ext cx="2293544" cy="34747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Kariyer siteleri yorumları</a:t>
            </a:r>
            <a:endParaRPr lang="en-US" sz="14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Sosyal medya etkileşimi</a:t>
            </a:r>
            <a:endParaRPr lang="en-US" sz="14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Rakip işveren analizi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64808"/>
            <a:ext cx="54864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9BB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109728" cy="566928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384048"/>
            <a:ext cx="108658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Çalışan Değer Önerimiz (EVP)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2567864" cy="4389120"/>
          </a:xfrm>
          <a:prstGeom prst="roundRect">
            <a:avLst>
              <a:gd name="adj" fmla="val 3561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48640" y="1691640"/>
            <a:ext cx="2567864" cy="73152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31520" y="1874520"/>
            <a:ext cx="220210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Gelişim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685800" y="2468880"/>
            <a:ext cx="2293544" cy="34747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[Somut kanıt: ör. her çalışana yıllık gelişim planı]</a:t>
            </a:r>
            <a:endParaRPr lang="en-US" sz="14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[Kariyer yolları]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3390824" y="1691640"/>
            <a:ext cx="2567864" cy="4389120"/>
          </a:xfrm>
          <a:prstGeom prst="roundRect">
            <a:avLst>
              <a:gd name="adj" fmla="val 3561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390824" y="1691640"/>
            <a:ext cx="2567864" cy="73152"/>
          </a:xfrm>
          <a:prstGeom prst="rect">
            <a:avLst/>
          </a:prstGeom>
          <a:solidFill>
            <a:srgbClr val="1D5888"/>
          </a:solidFill>
          <a:ln w="12700">
            <a:solidFill>
              <a:srgbClr val="1D5888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573704" y="1874520"/>
            <a:ext cx="220210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Ödül ve Denge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3527984" y="2468880"/>
            <a:ext cx="2293544" cy="34747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[Somut kanıt: ör. şeffaf ücret bantları]</a:t>
            </a:r>
            <a:endParaRPr lang="en-US" sz="14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[Esnek çalışma uygulaması]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6233008" y="1691640"/>
            <a:ext cx="2567864" cy="4389120"/>
          </a:xfrm>
          <a:prstGeom prst="roundRect">
            <a:avLst>
              <a:gd name="adj" fmla="val 3561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233008" y="1691640"/>
            <a:ext cx="2567864" cy="73152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415888" y="1874520"/>
            <a:ext cx="220210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Ekip ve Kültür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6370168" y="2468880"/>
            <a:ext cx="2293544" cy="34747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[Somut kanıt: ör. mentorluk programı]</a:t>
            </a:r>
            <a:endParaRPr lang="en-US" sz="14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[Değerlerimizin günlük karşılığı]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9075191" y="1691640"/>
            <a:ext cx="2567864" cy="4389120"/>
          </a:xfrm>
          <a:prstGeom prst="roundRect">
            <a:avLst>
              <a:gd name="adj" fmla="val 3561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9075191" y="1691640"/>
            <a:ext cx="2567864" cy="73152"/>
          </a:xfrm>
          <a:prstGeom prst="rect">
            <a:avLst/>
          </a:prstGeom>
          <a:solidFill>
            <a:srgbClr val="1D5888"/>
          </a:solidFill>
          <a:ln w="12700">
            <a:solidFill>
              <a:srgbClr val="1D5888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9258071" y="1874520"/>
            <a:ext cx="220210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Anlam ve Etki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9212351" y="2468880"/>
            <a:ext cx="2293544" cy="34747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[Somut kanıt: ör. işimizin müşteriye etkisi]</a:t>
            </a:r>
            <a:endParaRPr lang="en-US" sz="14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[Topluma katkı projeleri]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64808"/>
            <a:ext cx="54864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9BB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109728" cy="566928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384048"/>
            <a:ext cx="108658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EVP Cümlemiz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1280160" y="2057400"/>
            <a:ext cx="9631375" cy="3108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i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“[EVP cümlesi: ör. Burada işini büyütürken kendini de büyütürsün; ekibin seni destekler, emeğin görünür olur.]”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1280160" y="5257800"/>
            <a:ext cx="9631375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3B8A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[Şirket Adı] işveren markası vaadi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64808"/>
            <a:ext cx="54864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9BB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109728" cy="566928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384048"/>
            <a:ext cx="108658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Aday Yolculuğu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1038835" y="1783080"/>
            <a:ext cx="731520" cy="731520"/>
          </a:xfrm>
          <a:prstGeom prst="ellipse">
            <a:avLst/>
          </a:prstGeom>
          <a:solidFill>
            <a:srgbClr val="13B8A7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38835" y="178308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1816075" y="2148840"/>
            <a:ext cx="1053541" cy="0"/>
          </a:xfrm>
          <a:prstGeom prst="line">
            <a:avLst/>
          </a:prstGeom>
          <a:noFill/>
          <a:ln w="25400">
            <a:solidFill>
              <a:srgbClr val="DCE4EE"/>
            </a:solidFill>
            <a:prstDash val="dash"/>
          </a:ln>
        </p:spPr>
      </p:sp>
      <p:sp>
        <p:nvSpPr>
          <p:cNvPr id="7" name="Shape 5"/>
          <p:cNvSpPr/>
          <p:nvPr/>
        </p:nvSpPr>
        <p:spPr>
          <a:xfrm>
            <a:off x="548640" y="2743200"/>
            <a:ext cx="1711909" cy="2926080"/>
          </a:xfrm>
          <a:prstGeom prst="roundRect">
            <a:avLst>
              <a:gd name="adj" fmla="val 4273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40080" y="2834640"/>
            <a:ext cx="1529029" cy="2743200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Farkındalık</a:t>
            </a:r>
            <a:endParaRPr lang="en-US" sz="1400" dirty="0"/>
          </a:p>
          <a:p>
            <a:pPr indent="0" marL="0">
              <a:buNone/>
            </a:pPr>
            <a:r>
              <a:rPr lang="en-US" sz="12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Aday şirketi sosyal medya, etkinlik veya tavsiyeyle tanır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2915336" y="1783080"/>
            <a:ext cx="731520" cy="731520"/>
          </a:xfrm>
          <a:prstGeom prst="ellipse">
            <a:avLst/>
          </a:prstGeom>
          <a:solidFill>
            <a:srgbClr val="1D5888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915336" y="178308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11" name="Shape 9"/>
          <p:cNvSpPr/>
          <p:nvPr/>
        </p:nvSpPr>
        <p:spPr>
          <a:xfrm>
            <a:off x="3692576" y="2148840"/>
            <a:ext cx="1053541" cy="0"/>
          </a:xfrm>
          <a:prstGeom prst="line">
            <a:avLst/>
          </a:prstGeom>
          <a:noFill/>
          <a:ln w="25400">
            <a:solidFill>
              <a:srgbClr val="DCE4EE"/>
            </a:solidFill>
            <a:prstDash val="dash"/>
          </a:ln>
        </p:spPr>
      </p:sp>
      <p:sp>
        <p:nvSpPr>
          <p:cNvPr id="12" name="Shape 10"/>
          <p:cNvSpPr/>
          <p:nvPr/>
        </p:nvSpPr>
        <p:spPr>
          <a:xfrm>
            <a:off x="2425141" y="2743200"/>
            <a:ext cx="1711909" cy="2926080"/>
          </a:xfrm>
          <a:prstGeom prst="roundRect">
            <a:avLst>
              <a:gd name="adj" fmla="val 4273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2516581" y="2834640"/>
            <a:ext cx="1529029" cy="2743200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İlgi</a:t>
            </a:r>
            <a:endParaRPr lang="en-US" sz="1400" dirty="0"/>
          </a:p>
          <a:p>
            <a:pPr indent="0" marL="0">
              <a:buNone/>
            </a:pPr>
            <a:r>
              <a:rPr lang="en-US" sz="12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Kariyer sayfası, ilanlar ve çalışan hikâyeleri incelenir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4791837" y="1783080"/>
            <a:ext cx="731520" cy="731520"/>
          </a:xfrm>
          <a:prstGeom prst="ellipse">
            <a:avLst/>
          </a:prstGeom>
          <a:solidFill>
            <a:srgbClr val="13B8A7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791837" y="178308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6" name="Shape 14"/>
          <p:cNvSpPr/>
          <p:nvPr/>
        </p:nvSpPr>
        <p:spPr>
          <a:xfrm>
            <a:off x="5569077" y="2148840"/>
            <a:ext cx="1053541" cy="0"/>
          </a:xfrm>
          <a:prstGeom prst="line">
            <a:avLst/>
          </a:prstGeom>
          <a:noFill/>
          <a:ln w="25400">
            <a:solidFill>
              <a:srgbClr val="DCE4EE"/>
            </a:solidFill>
            <a:prstDash val="dash"/>
          </a:ln>
        </p:spPr>
      </p:sp>
      <p:sp>
        <p:nvSpPr>
          <p:cNvPr id="17" name="Shape 15"/>
          <p:cNvSpPr/>
          <p:nvPr/>
        </p:nvSpPr>
        <p:spPr>
          <a:xfrm>
            <a:off x="4301642" y="2743200"/>
            <a:ext cx="1711909" cy="2926080"/>
          </a:xfrm>
          <a:prstGeom prst="roundRect">
            <a:avLst>
              <a:gd name="adj" fmla="val 4273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93082" y="2834640"/>
            <a:ext cx="1529029" cy="2743200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Başvuru</a:t>
            </a:r>
            <a:endParaRPr lang="en-US" sz="1400" dirty="0"/>
          </a:p>
          <a:p>
            <a:pPr indent="0" marL="0">
              <a:buNone/>
            </a:pPr>
            <a:r>
              <a:rPr lang="en-US" sz="12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Kısa, mobil uyumlu başvuru ve hızlı alındı bilgisi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6668338" y="1783080"/>
            <a:ext cx="731520" cy="731520"/>
          </a:xfrm>
          <a:prstGeom prst="ellipse">
            <a:avLst/>
          </a:prstGeom>
          <a:solidFill>
            <a:srgbClr val="1D5888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68338" y="178308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21" name="Shape 19"/>
          <p:cNvSpPr/>
          <p:nvPr/>
        </p:nvSpPr>
        <p:spPr>
          <a:xfrm>
            <a:off x="7445578" y="2148840"/>
            <a:ext cx="1053541" cy="0"/>
          </a:xfrm>
          <a:prstGeom prst="line">
            <a:avLst/>
          </a:prstGeom>
          <a:noFill/>
          <a:ln w="25400">
            <a:solidFill>
              <a:srgbClr val="DCE4EE"/>
            </a:solidFill>
            <a:prstDash val="dash"/>
          </a:ln>
        </p:spPr>
      </p:sp>
      <p:sp>
        <p:nvSpPr>
          <p:cNvPr id="22" name="Shape 20"/>
          <p:cNvSpPr/>
          <p:nvPr/>
        </p:nvSpPr>
        <p:spPr>
          <a:xfrm>
            <a:off x="6178144" y="2743200"/>
            <a:ext cx="1711909" cy="2926080"/>
          </a:xfrm>
          <a:prstGeom prst="roundRect">
            <a:avLst>
              <a:gd name="adj" fmla="val 4273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269584" y="2834640"/>
            <a:ext cx="1529029" cy="2743200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Mülakat</a:t>
            </a:r>
            <a:endParaRPr lang="en-US" sz="1400" dirty="0"/>
          </a:p>
          <a:p>
            <a:pPr indent="0" marL="0">
              <a:buNone/>
            </a:pPr>
            <a:r>
              <a:rPr lang="en-US" sz="12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Hazırlıklı mülakatçılar, net süreç ve zamanında geri dönüş</a:t>
            </a:r>
            <a:endParaRPr lang="en-US" sz="1400" dirty="0"/>
          </a:p>
        </p:txBody>
      </p:sp>
      <p:sp>
        <p:nvSpPr>
          <p:cNvPr id="24" name="Shape 22"/>
          <p:cNvSpPr/>
          <p:nvPr/>
        </p:nvSpPr>
        <p:spPr>
          <a:xfrm>
            <a:off x="8544839" y="1783080"/>
            <a:ext cx="731520" cy="731520"/>
          </a:xfrm>
          <a:prstGeom prst="ellipse">
            <a:avLst/>
          </a:prstGeom>
          <a:solidFill>
            <a:srgbClr val="13B8A7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544839" y="178308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26" name="Shape 24"/>
          <p:cNvSpPr/>
          <p:nvPr/>
        </p:nvSpPr>
        <p:spPr>
          <a:xfrm>
            <a:off x="9322079" y="2148840"/>
            <a:ext cx="1053541" cy="0"/>
          </a:xfrm>
          <a:prstGeom prst="line">
            <a:avLst/>
          </a:prstGeom>
          <a:noFill/>
          <a:ln w="25400">
            <a:solidFill>
              <a:srgbClr val="DCE4EE"/>
            </a:solidFill>
            <a:prstDash val="dash"/>
          </a:ln>
        </p:spPr>
      </p:sp>
      <p:sp>
        <p:nvSpPr>
          <p:cNvPr id="27" name="Shape 25"/>
          <p:cNvSpPr/>
          <p:nvPr/>
        </p:nvSpPr>
        <p:spPr>
          <a:xfrm>
            <a:off x="8054645" y="2743200"/>
            <a:ext cx="1711909" cy="2926080"/>
          </a:xfrm>
          <a:prstGeom prst="roundRect">
            <a:avLst>
              <a:gd name="adj" fmla="val 4273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8146085" y="2834640"/>
            <a:ext cx="1529029" cy="2743200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Teklif</a:t>
            </a:r>
            <a:endParaRPr lang="en-US" sz="1400" dirty="0"/>
          </a:p>
          <a:p>
            <a:pPr indent="0" marL="0">
              <a:buNone/>
            </a:pPr>
            <a:r>
              <a:rPr lang="en-US" sz="12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Açık, yazılı teklif ve sorulara hızlı yanıt</a:t>
            </a:r>
            <a:endParaRPr lang="en-US" sz="1400" dirty="0"/>
          </a:p>
        </p:txBody>
      </p:sp>
      <p:sp>
        <p:nvSpPr>
          <p:cNvPr id="29" name="Shape 27"/>
          <p:cNvSpPr/>
          <p:nvPr/>
        </p:nvSpPr>
        <p:spPr>
          <a:xfrm>
            <a:off x="10421341" y="1783080"/>
            <a:ext cx="731520" cy="731520"/>
          </a:xfrm>
          <a:prstGeom prst="ellipse">
            <a:avLst/>
          </a:prstGeom>
          <a:solidFill>
            <a:srgbClr val="1D5888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10421341" y="178308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2200" dirty="0"/>
          </a:p>
        </p:txBody>
      </p:sp>
      <p:sp>
        <p:nvSpPr>
          <p:cNvPr id="31" name="Shape 29"/>
          <p:cNvSpPr/>
          <p:nvPr/>
        </p:nvSpPr>
        <p:spPr>
          <a:xfrm>
            <a:off x="9931146" y="2743200"/>
            <a:ext cx="1711909" cy="2926080"/>
          </a:xfrm>
          <a:prstGeom prst="roundRect">
            <a:avLst>
              <a:gd name="adj" fmla="val 4273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10022586" y="2834640"/>
            <a:ext cx="1529029" cy="2743200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İlk 90 Gün</a:t>
            </a:r>
            <a:endParaRPr lang="en-US" sz="1400" dirty="0"/>
          </a:p>
          <a:p>
            <a:pPr indent="0" marL="0">
              <a:buNone/>
            </a:pPr>
            <a:r>
              <a:rPr lang="en-US" sz="12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Planlı oryantasyon, mentor ve vaadin karşılandığının teyidi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64808"/>
            <a:ext cx="54864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9BB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109728" cy="566928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384048"/>
            <a:ext cx="108658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Temas Noktası İyileştirmeleri</a:t>
            </a:r>
            <a:endParaRPr lang="en-US" sz="28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91640"/>
          <a:ext cx="11094415" cy="914400"/>
        </p:xfrm>
        <a:graphic>
          <a:graphicData uri="http://schemas.openxmlformats.org/drawingml/2006/table">
            <a:tbl>
              <a:tblPr/>
              <a:tblGrid>
                <a:gridCol w="1638948"/>
                <a:gridCol w="3025750"/>
                <a:gridCol w="3530041"/>
                <a:gridCol w="1638948"/>
                <a:gridCol w="1260729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Aşama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84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Bugünkü Durum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84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İyileştirme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84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Sorumlu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84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Tarih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849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İlgi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[ör. kariyer sayfası güncel değil]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[ör. çalışan hikâyeleri ve açık ilanlar]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[Ad Soyad]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[Tarih]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Başvuru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[ör. form uzun, mobilde zor]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[ör. kısa form ve CV yükleme]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[Ad Soyad]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[Tarih]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Mülakat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[ör. geri dönüşler gecikiyor]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[ör. aşama başına dönüş süresi standardı]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[Ad Soyad]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[Tarih]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Teklif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[ör. teklif reddi yüksek]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[ör. ücret bandı ve yan hakların netleşmesi]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[Ad Soyad]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[Tarih]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İlk 90 gün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[ör. ilk yıl ayrılışları yüksek]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[ör. oryantasyon ve 30-60-90 görüşmeleri]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[Ad Soyad]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[Tarih]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64808"/>
            <a:ext cx="54864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9BB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109728" cy="566928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384048"/>
            <a:ext cx="108658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İletişim Kanalları ve İçerik Planı</a:t>
            </a:r>
            <a:endParaRPr lang="en-US" sz="28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91640"/>
          <a:ext cx="11094415" cy="914400"/>
        </p:xfrm>
        <a:graphic>
          <a:graphicData uri="http://schemas.openxmlformats.org/drawingml/2006/table">
            <a:tbl>
              <a:tblPr/>
              <a:tblGrid>
                <a:gridCol w="2322087"/>
                <a:gridCol w="2322087"/>
                <a:gridCol w="4644174"/>
                <a:gridCol w="1806068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Kanal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84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Hedef Kitle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84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İçerik Türü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84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Sıklık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849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Kariyer sayfası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Tüm adaylar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EVP, açık pozisyonlar, süreç bilgisi, SSS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[Sürekli güncel]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Profesyonel ağlar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Deneyimli adaylar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Çalışan hikâyeleri, uzmanlık içerikleri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[Haftalık]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Diğer sosyal medya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Genç adaylar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Ofis yaşamı, etkinlikler, kısa videolar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[Haftada iki]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Kariyer siteleri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Aktif iş arayanlar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İlanlar, şirket profili, yorumlara yanıt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[Sürekli]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Üniversite iş birlikleri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Öğrenci ve yeni mezun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Staj programı, kampüs etkinlikleri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[Dönemlik]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Çalışan referansı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Çalışanların ağları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Açık pozisyon duyuruları, referans programı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[Aylık]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64808"/>
            <a:ext cx="54864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9BB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109728" cy="566928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384048"/>
            <a:ext cx="108658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Çalışan Elçiliği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777240" y="1691640"/>
            <a:ext cx="6766560" cy="438912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>
            <a:normAutofit/>
          </a:bodyPr>
          <a:lstStyle/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8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Gönüllülük esastır; paylaşım yapmak zorunlu tutulmaz</a:t>
            </a:r>
            <a:endParaRPr lang="en-US" sz="18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8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Elçilere kısa bir rehber: neyi paylaşabilir, neyi paylaşmamalı</a:t>
            </a:r>
            <a:endParaRPr lang="en-US" sz="18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8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Gizli bilgi, müşteri verisi ve iç yazışmalar paylaşılmaz</a:t>
            </a:r>
            <a:endParaRPr lang="en-US" sz="18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8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Çalışan fotoğraf ve videoları için KVKK kapsamında aydınlatma yapılır, gerekli hallerde açık rıza alınır</a:t>
            </a:r>
            <a:endParaRPr lang="en-US" sz="18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8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Elçilerin katkısı görünür kılınır ve teşekkür edilir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7863840" y="1691640"/>
            <a:ext cx="3779215" cy="4389120"/>
          </a:xfrm>
          <a:prstGeom prst="roundRect">
            <a:avLst>
              <a:gd name="adj" fmla="val 2903"/>
            </a:avLst>
          </a:prstGeom>
          <a:solidFill>
            <a:srgbClr val="E3F6F4"/>
          </a:solidFill>
          <a:ln w="12700">
            <a:solidFill>
              <a:srgbClr val="E3F6F4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046720" y="1874520"/>
            <a:ext cx="3413455" cy="40233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1600" b="1" dirty="0">
                <a:solidFill>
                  <a:srgbClr val="0B7F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Dikkat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Çalışan görüntülerinin tanıtım amaçlı kullanımı kişisel veri işlemedir; rıza geri alınırsa içerik yayından kaldırılmalıdır.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64808"/>
            <a:ext cx="54864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9BB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109728" cy="566928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384048"/>
            <a:ext cx="108658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İşe Alım Kaynakları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777240" y="1115568"/>
            <a:ext cx="108658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A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Son 12 ayda işe alınanların kaynak dağılımı (örnek veri)</a:t>
            </a:r>
            <a:endParaRPr lang="en-US" sz="1400" dirty="0"/>
          </a:p>
        </p:txBody>
      </p:sp>
      <p:graphicFrame>
        <p:nvGraphicFramePr>
          <p:cNvPr id="5" name="Chart 0" descr=""/>
          <p:cNvGraphicFramePr/>
          <p:nvPr/>
        </p:nvGraphicFramePr>
        <p:xfrm>
          <a:off x="548640" y="1828800"/>
          <a:ext cx="6949440" cy="42519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6" name="Text 3"/>
          <p:cNvSpPr/>
          <p:nvPr/>
        </p:nvSpPr>
        <p:spPr>
          <a:xfrm>
            <a:off x="7772400" y="1828800"/>
            <a:ext cx="3870655" cy="425196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>
            <a:normAutofit/>
          </a:bodyPr>
          <a:lstStyle/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5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Referansla gelenlerin ilk yıl devir hızı ayrıca izlenir</a:t>
            </a:r>
            <a:endParaRPr lang="en-US" sz="15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5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Kaynak başına maliyet ve kalite birlikte değerlendirilir</a:t>
            </a:r>
            <a:endParaRPr lang="en-US" sz="15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5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Hedef: kendi kanallarımızın payını artırmak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64808"/>
            <a:ext cx="54864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9BB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109728" cy="566928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384048"/>
            <a:ext cx="108658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Ölçüm Göstergeleri</a:t>
            </a:r>
            <a:endParaRPr lang="en-US" sz="2800" dirty="0"/>
          </a:p>
        </p:txBody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91640"/>
          <a:ext cx="11094415" cy="914400"/>
        </p:xfrm>
        <a:graphic>
          <a:graphicData uri="http://schemas.openxmlformats.org/drawingml/2006/table">
            <a:tbl>
              <a:tblPr/>
              <a:tblGrid>
                <a:gridCol w="2919583"/>
                <a:gridCol w="5255249"/>
                <a:gridCol w="1459791"/>
                <a:gridCol w="1459791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Gösterge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84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Tanım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84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Başlangıç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84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Hedef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849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Nitelikli başvuru oranı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Ön elemeyi geçen başvuru / toplam başvuru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[%]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[%]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Teklif kabul oranı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Kabul edilen teklif / verilen teklif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[%]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[%]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Pozisyon doldurma süresi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Onaydan teklif kabulüne geçen gün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[Gün]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[Gün]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İlk yıl devir hızı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İlk 12 ayında ayrılan / işe alınan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[%]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[%]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Aday deneyimi skoru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Süreç sonu aday anketi ortalaması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[Puan]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[Puan]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Tavsiye skoru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Çalışanların şirketi tavsiye etme eğilimi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[Puan]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[Puan]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64808"/>
            <a:ext cx="54864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9BB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109728" cy="566928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384048"/>
            <a:ext cx="108658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İlk 90 Gün Planı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1507960" y="1783080"/>
            <a:ext cx="731520" cy="731520"/>
          </a:xfrm>
          <a:prstGeom prst="ellipse">
            <a:avLst/>
          </a:prstGeom>
          <a:solidFill>
            <a:srgbClr val="13B8A7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507960" y="178308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2285200" y="2148840"/>
            <a:ext cx="1991792" cy="0"/>
          </a:xfrm>
          <a:prstGeom prst="line">
            <a:avLst/>
          </a:prstGeom>
          <a:noFill/>
          <a:ln w="25400">
            <a:solidFill>
              <a:srgbClr val="DCE4EE"/>
            </a:solidFill>
            <a:prstDash val="dash"/>
          </a:ln>
        </p:spPr>
      </p:sp>
      <p:sp>
        <p:nvSpPr>
          <p:cNvPr id="7" name="Shape 5"/>
          <p:cNvSpPr/>
          <p:nvPr/>
        </p:nvSpPr>
        <p:spPr>
          <a:xfrm>
            <a:off x="548640" y="2743200"/>
            <a:ext cx="2650160" cy="2926080"/>
          </a:xfrm>
          <a:prstGeom prst="roundRect">
            <a:avLst>
              <a:gd name="adj" fmla="val 2760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40080" y="2834640"/>
            <a:ext cx="2467280" cy="2743200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0–30 Gün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Dinleme: anket, odak grup, çıkış görüşmesi analizi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4322712" y="1783080"/>
            <a:ext cx="731520" cy="731520"/>
          </a:xfrm>
          <a:prstGeom prst="ellipse">
            <a:avLst/>
          </a:prstGeom>
          <a:solidFill>
            <a:srgbClr val="1D5888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322712" y="178308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11" name="Shape 9"/>
          <p:cNvSpPr/>
          <p:nvPr/>
        </p:nvSpPr>
        <p:spPr>
          <a:xfrm>
            <a:off x="5099952" y="2148840"/>
            <a:ext cx="1991792" cy="0"/>
          </a:xfrm>
          <a:prstGeom prst="line">
            <a:avLst/>
          </a:prstGeom>
          <a:noFill/>
          <a:ln w="25400">
            <a:solidFill>
              <a:srgbClr val="DCE4EE"/>
            </a:solidFill>
            <a:prstDash val="dash"/>
          </a:ln>
        </p:spPr>
      </p:sp>
      <p:sp>
        <p:nvSpPr>
          <p:cNvPr id="12" name="Shape 10"/>
          <p:cNvSpPr/>
          <p:nvPr/>
        </p:nvSpPr>
        <p:spPr>
          <a:xfrm>
            <a:off x="3363392" y="2743200"/>
            <a:ext cx="2650160" cy="2926080"/>
          </a:xfrm>
          <a:prstGeom prst="roundRect">
            <a:avLst>
              <a:gd name="adj" fmla="val 2760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454832" y="2834640"/>
            <a:ext cx="2467280" cy="2743200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31–60 Gün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EVP taslağı, çalışanlarla test ve yönetim onayı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7137463" y="1783080"/>
            <a:ext cx="731520" cy="731520"/>
          </a:xfrm>
          <a:prstGeom prst="ellipse">
            <a:avLst/>
          </a:prstGeom>
          <a:solidFill>
            <a:srgbClr val="13B8A7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137463" y="178308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6" name="Shape 14"/>
          <p:cNvSpPr/>
          <p:nvPr/>
        </p:nvSpPr>
        <p:spPr>
          <a:xfrm>
            <a:off x="7914703" y="2148840"/>
            <a:ext cx="1991792" cy="0"/>
          </a:xfrm>
          <a:prstGeom prst="line">
            <a:avLst/>
          </a:prstGeom>
          <a:noFill/>
          <a:ln w="25400">
            <a:solidFill>
              <a:srgbClr val="DCE4EE"/>
            </a:solidFill>
            <a:prstDash val="dash"/>
          </a:ln>
        </p:spPr>
      </p:sp>
      <p:sp>
        <p:nvSpPr>
          <p:cNvPr id="17" name="Shape 15"/>
          <p:cNvSpPr/>
          <p:nvPr/>
        </p:nvSpPr>
        <p:spPr>
          <a:xfrm>
            <a:off x="6178144" y="2743200"/>
            <a:ext cx="2650160" cy="2926080"/>
          </a:xfrm>
          <a:prstGeom prst="roundRect">
            <a:avLst>
              <a:gd name="adj" fmla="val 2760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269584" y="2834640"/>
            <a:ext cx="2467280" cy="2743200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61–90 Gün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Kariyer sayfası, ilan dili ve elçi programının başlatılması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9952215" y="1783080"/>
            <a:ext cx="731520" cy="731520"/>
          </a:xfrm>
          <a:prstGeom prst="ellipse">
            <a:avLst/>
          </a:prstGeom>
          <a:solidFill>
            <a:srgbClr val="1D5888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9952215" y="178308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21" name="Shape 19"/>
          <p:cNvSpPr/>
          <p:nvPr/>
        </p:nvSpPr>
        <p:spPr>
          <a:xfrm>
            <a:off x="8992895" y="2743200"/>
            <a:ext cx="2650160" cy="2926080"/>
          </a:xfrm>
          <a:prstGeom prst="roundRect">
            <a:avLst>
              <a:gd name="adj" fmla="val 2760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9084335" y="2834640"/>
            <a:ext cx="2467280" cy="2743200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Sürekli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Çeyreklik ölçüm ve iyileştirme döngüsü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64808"/>
            <a:ext cx="54864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9BB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E284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E2849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7208" y="1188720"/>
            <a:ext cx="1097280" cy="109728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14400" y="2560320"/>
            <a:ext cx="10362895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Teşekkürler</a:t>
            </a:r>
            <a:endParaRPr lang="en-US" sz="4000" dirty="0"/>
          </a:p>
        </p:txBody>
      </p:sp>
      <p:sp>
        <p:nvSpPr>
          <p:cNvPr id="5" name="Text 2"/>
          <p:cNvSpPr/>
          <p:nvPr/>
        </p:nvSpPr>
        <p:spPr>
          <a:xfrm>
            <a:off x="1371600" y="3474720"/>
            <a:ext cx="944849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C9D6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Öneri ve sorularınız için: [İK / İşveren Markası Sorumlusu]  ·  [e-posta]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914400" y="5577840"/>
            <a:ext cx="10362895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ikpartner</a:t>
            </a:r>
            <a:r>
              <a:rPr lang="en-US" sz="1400" b="1" dirty="0">
                <a:solidFill>
                  <a:srgbClr val="13B8A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.com</a:t>
            </a:r>
            <a:r>
              <a:rPr lang="en-US" sz="1400" dirty="0">
                <a:solidFill>
                  <a:srgbClr val="AFC3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0538 949 22 87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İK Partner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İşveren Markası Stratejisi</dc:title>
  <dc:subject>PptxGenJS Presentation</dc:subject>
  <dc:creator>İK Partner</dc:creator>
  <cp:lastModifiedBy>İK Partner</cp:lastModifiedBy>
  <cp:revision>1</cp:revision>
  <dcterms:created xsi:type="dcterms:W3CDTF">2026-10-12T11:08:12Z</dcterms:created>
  <dcterms:modified xsi:type="dcterms:W3CDTF">2026-10-12T11:08:12Z</dcterms:modified>
</cp:coreProperties>
</file>