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sunum genel farkındalık amaçlıdır. 6331 sayılı İş Sağlığı ve Güvenliği Kanunu ve ilgili yönetmeliklerin öngördüğü zorunlu İSG eğitimlerinin yerine geçmez; zorunlu eğitimler iş güvenliği uzmanı, işyeri hekimi gibi yetkin kişilerce, mevzuatta belirtilen konu, süre ve usulle verilmeli ve belgelendirilmelidir. Sunumu işyerinizin risk değerlendirmesi ve acil durum planıyla uyumlu hale getirin.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slaytı atlamayın. Katılımcıların bu sunumu zorunlu eğitim yerine saymaması ve zorunlu eğitim takvimini bilmesi önemlidir. İş güvenliği uzmanı: [Ad Soyad], işyeri hekimi: [Ad Soyad].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Gündemi işyerinize göre uyarlayın; üretim, depo veya ofis ortamına göre örnekleri değiştirin.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Varsa işyerinizden anonimleştirilmiş bir ramak kala örneği paylaşın; kişisel veri ve suçlayıcı dil kullanmayın.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Tehlike ve risk arasındaki farkı örnekle anlatın: tehlike ortadan kaldırılamıyorsa risk kontrol önlemleriyle azaltılır.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İşyerinizdeki İSG organizasyonunu (uzman, hekim, varsa İSG kurulu ve çalışan temsilcisi) isimleriyle tanıtın.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Çalışmaktan kaçınma hakkının usulü 6331 sayılı Kanun'da düzenlenmiştir; ayrıntılar için iş güvenliği uzmanına yönlendirin.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genel listeyi işyerinizin risk değerlendirmesindeki öncelikli tehlikelerle değiştirin veya zenginleştirin.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Ofis dışı ortamlar için bu slaytı depo, saha veya üretim alanına özgü kurallarla değiştirin.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Gerçek KKD örneklerini gösterip doğru kullanımı uygulamalı anlatın. KKD zimmet kayıtlarını eğitimle birlikte güncelleyin.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Toplanma alanı: [konum]. Acil durum ekipleri: söndürme [Ad Soyad], kurtarma [Ad Soyad], ilk yardım [Ad Soyad], koruma [Ad Soyad]. Acil durum planı ve tatbikat takvimini paylaşın.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Ramak kala bildirimleri suçlu aramak için değil, kazayı olmadan önlemek içindir. Bildirim kanalı: [form / uygulama / e-posta]. İş kazasının SGK'ya bildirimi işverenin yükümlülüğüdür; çalışanın görevi olayı gecikmeden bildirmektir.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Cevaplar: 1 Yanlış (KKD son savunma hattıdır), 2 Yanlış (ramak kala da bildirilir), 3 Yanlış (asansör kullanılmaz), 4 Doğru, 5 Yanlış (zorunlu eğitimler ayrıca, yetkin kişilerce verilir).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P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5F8F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400800"/>
            <a:ext cx="12191695" cy="27432"/>
          </a:xfrm>
          <a:prstGeom prst="rect">
            <a:avLst/>
          </a:prstGeom>
          <a:solidFill>
            <a:srgbClr val="13B8A7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73952"/>
            <a:ext cx="292608" cy="2926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32688" y="64465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ikpartner.com  ·  İSG Farkındalık Sunumu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849"/>
          </a:solidFill>
          <a:ln/>
        </p:spPr>
      </p:sp>
      <p:sp>
        <p:nvSpPr>
          <p:cNvPr id="3" name="Shape 1"/>
          <p:cNvSpPr/>
          <p:nvPr/>
        </p:nvSpPr>
        <p:spPr>
          <a:xfrm>
            <a:off x="7985455" y="-1463040"/>
            <a:ext cx="5669280" cy="5669280"/>
          </a:xfrm>
          <a:prstGeom prst="ellipse">
            <a:avLst/>
          </a:prstGeom>
          <a:solidFill>
            <a:srgbClr val="1D5888">
              <a:alpha val="45000"/>
            </a:srgbClr>
          </a:solidFill>
          <a:ln w="12700">
            <a:solidFill>
              <a:srgbClr val="1D588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997135" y="4846320"/>
            <a:ext cx="2926080" cy="2926080"/>
          </a:xfrm>
          <a:prstGeom prst="ellipse">
            <a:avLst/>
          </a:prstGeom>
          <a:solidFill>
            <a:srgbClr val="13B8A7">
              <a:alpha val="25000"/>
            </a:srgbClr>
          </a:solidFill>
          <a:ln w="12700">
            <a:solidFill>
              <a:srgbClr val="13B8A7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48640"/>
            <a:ext cx="822960" cy="8229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200" y="68580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</a:t>
            </a:r>
            <a:r>
              <a:rPr lang="en-US" sz="24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.com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40080" y="2514600"/>
            <a:ext cx="1005840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2697480"/>
            <a:ext cx="868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 Sağlığı ve Güvenliği Farkındalık Sunumu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640080" y="420624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9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Tüm çalışanlar için temel kavramlar, sorumluluklar, tehlikeler ve acil durumlar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640080" y="5852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[Şirket Adı]  ·  [Sunan Kişi]  ·  [Tarih]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Önemli Not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10865815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indent="0" marL="0">
              <a:spcAft>
                <a:spcPts val="1000"/>
              </a:spcAft>
              <a:buNone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sunum, çalışanlarımızda iş sağlığı ve güvenliği bilincini artırmak için hazırlanmış genel bir farkındalık içeriğidir.</a:t>
            </a:r>
            <a:endParaRPr lang="en-US" sz="1800" dirty="0"/>
          </a:p>
          <a:p>
            <a:pPr indent="0" marL="0">
              <a:spcAft>
                <a:spcPts val="1000"/>
              </a:spcAft>
              <a:buNone/>
            </a:pPr>
            <a:endParaRPr lang="en-US" sz="18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Mevzuatın öngördüğü zorunlu İSG eğitimlerinin yerine geçmez. Zorunlu eğitimler; işyerimizin tehlike sınıfına göre, iş güvenliği uzmanı ve işyeri hekimi gibi yetkin kişilerce, mevzuatta belirtilen konu ve sürelerde verilir ve belgelendirilir.</a:t>
            </a:r>
            <a:endParaRPr lang="en-US" sz="1800" dirty="0"/>
          </a:p>
          <a:p>
            <a:pPr indent="0" marL="0">
              <a:spcAft>
                <a:spcPts val="1000"/>
              </a:spcAft>
              <a:buNone/>
            </a:pPr>
            <a:endParaRPr lang="en-US" sz="18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İşinize özgü riskler ve talimatlar için iş güvenliği uzmanımıza ve yöneticinize başvurun.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Gündem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10865815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İSG neden önemli?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Temel kavramlar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 ne yapar? Sorumluluklar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Çalışanın hak ve yükümlülükleri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İşyerindeki yaygın tehlikeler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Kişisel koruyucu donanımlar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Acil durumlar ve tahliye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Kaza ve ramak kala bildirimi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Kısa değerlendirme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İSG Neden Önemli?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6766560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çalışanın günün sonunda sağlıklı şekilde evine dönmesi temel hedefimizdir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Tehlikeler önceden fark edilip giderildiğinde kazalar önlenebilir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Güvenli çalışma, kalite ve verimlilikle birlikte gelir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İSG bir birimin değil, hepimizin ortak sorumluluğudur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Küçük bir bildirim büyük bir kazayı önleyebilir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863840" y="1691640"/>
            <a:ext cx="3779215" cy="4389120"/>
          </a:xfrm>
          <a:prstGeom prst="roundRect">
            <a:avLst>
              <a:gd name="adj" fmla="val 2903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046720" y="1874520"/>
            <a:ext cx="3413455" cy="4023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İşyerimizde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[İşyerinize özgü kısa mesaj: ör. son dönemde aldığımız önlemler veya İSG hedefimiz.]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Temel Kavramlar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4415" cy="914400"/>
        </p:xfrm>
        <a:graphic>
          <a:graphicData uri="http://schemas.openxmlformats.org/drawingml/2006/table">
            <a:tbl>
              <a:tblPr/>
              <a:tblGrid>
                <a:gridCol w="2164764"/>
                <a:gridCol w="4870719"/>
                <a:gridCol w="405893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Kavram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Anlamı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Örnek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Tehlike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Zarar verme potansiyeli olan durum veya kaynak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Islak zemin, açıkta kablo, kimyasal madde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Tehlikeden kaynaklanan zarar olasılığı ve sonucunun birleşimi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Islak zeminde kayıp düşme ihtimali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Ramak kala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Zarar doğurmadan atlatılan olay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Raftan düşen kutunun kimseye çarpmaması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İş kazası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İşyerinde veya işin yürütümü sırasında meydana gelen, zarara yol açan olay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Elin makineye sıkışması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Meslek hastalığı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İşin niteliğinden kaynaklanan tekrarlı etkilerle oluşan hastalık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Gürültüye bağlı işitme kaybı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KKD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Çalışanı risklere karşı koruyan kişisel koruyucu donanım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Baret, eldiven, gözlük, kulaklık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 Ne Yapar?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691640"/>
            <a:ext cx="3515258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İşveren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İSG önlemlerini alır ve denetler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değerlendirmesi yaptırır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Eğitim ve bilgilendirme sağlar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Gerekli KKD'yi ücretsiz verir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İSG hizmeti sunulmasını sağlar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38218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38218" y="1691640"/>
            <a:ext cx="3515258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21098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İSG Profesyonelleri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475378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 güvenliği uzmanı: tehlikeleri tespit eder, önlem önerir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İşyeri hekimi: sağlık gözetimini yürütür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Eğitimleri planlar ve verir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Kayıtları tutar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27797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127797" y="1691640"/>
            <a:ext cx="3515258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10677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64957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Eğitim ve talimatlara uyar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KKD'yi doğru kullanır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Tehlikeleri ve ramak kalaları bildirir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İşbirliği yapar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Çalışanın Hak ve Yükümlülükleri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410048" cy="4389120"/>
          </a:xfrm>
          <a:prstGeom prst="roundRect">
            <a:avLst>
              <a:gd name="adj" fmla="val 208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691640"/>
            <a:ext cx="5410048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874520"/>
            <a:ext cx="50442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Haklarınız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513572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İSG konusunda bilgilendirilme ve eğitim alma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Ücretsiz KKD ve sağlık gözetimi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Görüş ve öneri bildirme, çalışan temsilcisine başvurma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Ciddi ve yakın tehlike karşısında kurula veya işverene başvurma ve mevzuattaki şartlarla çalışmaktan kaçınma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233008" y="1691640"/>
            <a:ext cx="5410048" cy="4389120"/>
          </a:xfrm>
          <a:prstGeom prst="roundRect">
            <a:avLst>
              <a:gd name="adj" fmla="val 2083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33008" y="1691640"/>
            <a:ext cx="5410048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15888" y="1874520"/>
            <a:ext cx="50442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Yükümlülükleriniz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370168" y="2468880"/>
            <a:ext cx="513572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Makine, araç ve maddeleri talimata uygun kullanmak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Koruyucu donanımları çıkarmamak, kurcalamamak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Ciddi tehlike gördüğünüzde derhal bildirmek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Kendinizin ve çalışma arkadaşlarınızın güvenliğini tehlikeye atmamak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İşyerindeki Yaygın Tehlikeler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691640"/>
            <a:ext cx="2567864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Fiziksel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Gürültü ve titreşim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Aydınlatma yetersizliği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Sıcak ve soğuk ortam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Elektrik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90824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90824" y="1691640"/>
            <a:ext cx="2567864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73704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Kimyasal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527984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Temizlik maddeleri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Toz ve buhar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Etiketsiz kaplar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Uygunsuz depolama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233008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33008" y="1691640"/>
            <a:ext cx="2567864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15888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Ergonomik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370168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Uygunsuz duruş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Elle yük taşıma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Tekrarlı hareketler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Ekranlı araçla uzun çalışma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9075191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075191" y="1691640"/>
            <a:ext cx="2567864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258071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Psikososyal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212351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Aşırı iş yükü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Vardiya ve gece çalışması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İşyerinde psikolojik taciz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İletişim sorunları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Ofis ve Ekranlı Araçlarla Çalışma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10865815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Ekranın üst kenarı göz hizasında veya biraz altında olmalı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Sandalyeyi bel desteği ve ayakları yere basacak şekilde ayarlayın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Klavye ve fareyi dirsekler yaklaşık dik açıda kalacak şekilde yerleştirin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Düzenli olarak kısa molalar verin, gözlerinizi uzağa odaklayın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Kabloları geçiş yollarından uzak tutun, çekmeceleri açık bırakmayın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Uzaktan çalışırken de aynı kuralları ev ortamında uygulayın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Kişisel Koruyucu Donanımlar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6766560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KKD, tehlikeyi kaynağında yok edemediğimiz durumlarda son savunma hattıdır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Görevinize uygun KKD size zimmetle ve ücretsiz teslim edilir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Kullanımdan önce kontrol edin; hasarlı KKD'yi kullanmayın, değiştirilmesini isteyin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KKD'yi doğru takın ve çalışma süresince çıkarmayın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Temiz ve uygun koşullarda saklayın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İşyerimizde zorunlu KKD alanları işaretlerle belirtilmiştir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863840" y="1691640"/>
            <a:ext cx="3779215" cy="4389120"/>
          </a:xfrm>
          <a:prstGeom prst="roundRect">
            <a:avLst>
              <a:gd name="adj" fmla="val 2903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046720" y="1874520"/>
            <a:ext cx="3413455" cy="4023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Bölümünüz için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[Bölüme göre zorunlu KKD listesi: ör. baret, çelik burunlu ayakkabı, eldiven]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Acil Durumlarda Ne Yapılır?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226485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26485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2003725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7" name="Shape 5"/>
          <p:cNvSpPr/>
          <p:nvPr/>
        </p:nvSpPr>
        <p:spPr>
          <a:xfrm>
            <a:off x="548640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Fark Et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Yangın, duman, sızıntı veya yaralanmayı fark edin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478286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78286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255526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>
            <a:off x="2800441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891881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Alarm Ver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Alarmı çalıştırın, ekip liderine ve acil hatlara haber verin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730088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730088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507328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5052243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143683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Tahliye Et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Asansör kullanmadan, en yakın acil çıkıştan sakin şekilde çıkın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981889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81889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8759129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22" name="Shape 20"/>
          <p:cNvSpPr/>
          <p:nvPr/>
        </p:nvSpPr>
        <p:spPr>
          <a:xfrm>
            <a:off x="7304044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395484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Toplan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Belirlenen toplanma alanına gidin ve alanı terk etmeyin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10233690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23369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9555846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647286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Sayım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Ekip lideri sayımı yapar; eksik kişiyi bildirir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Kaza ve Ramak Kala Bildirimi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226485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26485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2003725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7" name="Shape 5"/>
          <p:cNvSpPr/>
          <p:nvPr/>
        </p:nvSpPr>
        <p:spPr>
          <a:xfrm>
            <a:off x="548640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Güvenliği Sağla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Ortamı güvenli hale getirin, gerekirse ilk yardım ve acil yardım çağırın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478286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78286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255526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>
            <a:off x="2800441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891881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Hemen Bildir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Yöneticinize ve İSG birimine derhal haber verin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730088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730088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507328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5052243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143683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Kayıt Altına Al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Olay veya ramak kala formunu doldurun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981889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81889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8759129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22" name="Shape 20"/>
          <p:cNvSpPr/>
          <p:nvPr/>
        </p:nvSpPr>
        <p:spPr>
          <a:xfrm>
            <a:off x="7304044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395484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İncelenir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Kök neden araştırılır, önlemler belirlenir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10233690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23369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9555846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647286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SGK Bildirimi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İşveren iş kazasını kazadan sonraki 3 iş günü içinde SGK'ya bildirir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Kısa Değerlendirme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Doğru mu, yanlış mı?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77240" y="1828800"/>
            <a:ext cx="10865815" cy="4251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KKD, tehlikeyi ortadan kaldırmanın ilk yoludur.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Kimse yaralanmadıysa olayı bildirmeye gerek yoktur.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Yangın alarmında asansörle hızlıca inmek doğrudur.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Hasarlı bir KKD fark ettiğimde değiştirilmesini istemeliyim.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Bu farkındalık sunumu zorunlu İSG eğitiminin yerine geçer.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E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849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208" y="1188720"/>
            <a:ext cx="1097280" cy="10972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560320"/>
            <a:ext cx="1036289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Güvenle Çalışalım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1371600" y="3474720"/>
            <a:ext cx="944849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9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İSG soruları ve bildirimler için: [İş Güvenliği Uzmanı]  ·  [İşyeri Hekimi]  ·  [dahili / e-posta]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914400" y="55778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</a:t>
            </a:r>
            <a:r>
              <a:rPr lang="en-US" sz="14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.com</a:t>
            </a:r>
            <a:r>
              <a:rPr lang="en-US" sz="14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0538 949 22 87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İK Partner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İş Sağlığı ve Güvenliği Farkındalık Sunumu</dc:title>
  <dc:subject>PptxGenJS Presentation</dc:subject>
  <dc:creator>İK Partner</dc:creator>
  <cp:lastModifiedBy>İK Partner</cp:lastModifiedBy>
  <cp:revision>1</cp:revision>
  <dcterms:created xsi:type="dcterms:W3CDTF">2026-10-12T11:08:11Z</dcterms:created>
  <dcterms:modified xsi:type="dcterms:W3CDTF">2026-10-12T11:08:11Z</dcterms:modified>
</cp:coreProperties>
</file>