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5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6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7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Çalışan sayısı</c:v>
                </c:pt>
              </c:strCache>
            </c:strRef>
          </c:tx>
          <c:spPr>
            <a:solidFill>
              <a:srgbClr val="13B8A7"/>
            </a:solidFill>
            <a:ln w="25400" cap="flat">
              <a:solidFill>
                <a:srgbClr val="13B8A7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E2849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13B8A7"/>
              </a:solidFill>
              <a:ln w="9525" cap="flat">
                <a:solidFill>
                  <a:srgbClr val="13B8A7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118</c:v>
                </c:pt>
                <c:pt idx="1">
                  <c:v>121</c:v>
                </c:pt>
                <c:pt idx="2">
                  <c:v>124</c:v>
                </c:pt>
                <c:pt idx="3">
                  <c:v>126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Planlanan kadro</c:v>
                </c:pt>
              </c:strCache>
            </c:strRef>
          </c:tx>
          <c:spPr>
            <a:solidFill>
              <a:srgbClr val="1D5888"/>
            </a:solidFill>
            <a:ln w="25400" cap="flat">
              <a:solidFill>
                <a:srgbClr val="1D588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E2849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1D5888"/>
              </a:solidFill>
              <a:ln w="9525" cap="flat">
                <a:solidFill>
                  <a:srgbClr val="1D588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120</c:v>
                </c:pt>
                <c:pt idx="1">
                  <c:v>122</c:v>
                </c:pt>
                <c:pt idx="2">
                  <c:v>125</c:v>
                </c:pt>
                <c:pt idx="3">
                  <c:v>128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E2849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B82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DF2F7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B82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Gönüllü</c:v>
                </c:pt>
              </c:strCache>
            </c:strRef>
          </c:tx>
          <c:spPr>
            <a:solidFill>
              <a:srgbClr val="13B8A7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E2849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Gönülsüz</c:v>
                </c:pt>
              </c:strCache>
            </c:strRef>
          </c:tx>
          <c:spPr>
            <a:solidFill>
              <a:srgbClr val="1D588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E2849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E2849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B82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DF2F7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B82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Ayrılış nedeni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3B8A7"/>
              </a:solidFill>
              <a:effectLst/>
            </c:spPr>
          </c:dPt>
          <c:dPt>
            <c:idx val="1"/>
            <c:bubble3D val="0"/>
            <c:spPr>
              <a:solidFill>
                <a:srgbClr val="1D5888"/>
              </a:solidFill>
              <a:effectLst/>
            </c:spPr>
          </c:dPt>
          <c:dPt>
            <c:idx val="2"/>
            <c:bubble3D val="0"/>
            <c:spPr>
              <a:solidFill>
                <a:srgbClr val="0E2849"/>
              </a:solidFill>
              <a:effectLst/>
            </c:spPr>
          </c:dPt>
          <c:dPt>
            <c:idx val="3"/>
            <c:bubble3D val="0"/>
            <c:spPr>
              <a:solidFill>
                <a:srgbClr val="2FD1BF"/>
              </a:solidFill>
              <a:effectLst/>
            </c:spPr>
          </c:dPt>
          <c:dPt>
            <c:idx val="4"/>
            <c:bubble3D val="0"/>
            <c:spPr>
              <a:solidFill>
                <a:srgbClr val="8C9BB0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E2849"/>
                      </a:solidFill>
                      <a:latin typeface="Calibr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E2849"/>
                      </a:solidFill>
                      <a:latin typeface="Calibr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E2849"/>
                      </a:solidFill>
                      <a:latin typeface="Calibr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E2849"/>
                      </a:solidFill>
                      <a:latin typeface="Calibr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E2849"/>
                      </a:solidFill>
                      <a:latin typeface="Calibri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Kariyer / gelişim</c:v>
                </c:pt>
                <c:pt idx="1">
                  <c:v>Ücret ve yan haklar</c:v>
                </c:pt>
                <c:pt idx="2">
                  <c:v>Yönetici ilişkisi</c:v>
                </c:pt>
                <c:pt idx="3">
                  <c:v>İş yükü</c:v>
                </c:pt>
                <c:pt idx="4">
                  <c:v>Kişisel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34</c:v>
                </c:pt>
                <c:pt idx="1">
                  <c:v>26</c:v>
                </c:pt>
                <c:pt idx="2">
                  <c:v>18</c:v>
                </c:pt>
                <c:pt idx="3">
                  <c:v>12</c:v>
                </c:pt>
                <c:pt idx="4">
                  <c:v>10</c:v>
                </c:pt>
              </c:numCache>
            </c:numRef>
          </c:val>
        </c:ser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Sunumu yönetim kurulu, üst yönetim veya yıllık planlama toplantısı için kullanın. Grafiklerdeki tüm rakamlar örnek veridir; kendi verilerinizle (ör. İK metrikleri dashboard şablonundan) değiştirin. Toplam süre önerisi: soru-cevap hariç 20–25 dakika.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Gündemi kısa tutun; yönetimin en çok ilgilendiği konu genellikle kadro maliyeti, devir hızı ve gelecek yıl öncelikleridir. Karar beklenen konuları sunumun sonuna bırakın.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slayt sunumun tamamını okumayacak yöneticiler içindir. Her maddede bir rakam ve hedefle karşılaştırma olsun. Tek cümlelik mesajı toplantının sonunda tekrar edin.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Tanımları yıl boyunca aynı tutun: devir hızı = toplam ayrılan / ortalama çalışan; devamsızlık oranı = plan dışı kayıp gün / (ortalama çalışan × iş günü). Önceki yılın değerini sözlü olarak veya kartın altına not ederek karşılaştırın.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Grafikteki değerler örnek veridir. Planlanan kadroyu işgücü planlama tablosundaki çeyrek hedeflerinden alın. Plan–gerçekleşme farkının nedenini tek cümleyle açıklayın.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Örnek veri kullanılmıştır. Gönüllü ve gönülsüz ayrılışları ayrı göstermek, yönetimin 'neden gidiyorlar' sorusunu doğru yere yönlendirir. Departman kırılımını ek slaytta verebilirsiniz.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Dağılım örnek veridir. Çıkış görüşmesine katılım oranını da belirtin; düşük katılım sonuçların temsil gücünü azaltır.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 sütunda en fazla üç madde kullanın ve en az bir maddede ölçülebilir sonuç verin (ör. teklif kabul oranındaki değişim). Projeleri değil, sonuçları anlatın.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Sapma olan her satır için nedenini ve düzeltici adımı hazırlıklı olun. Hedeflerin yıl başında yönetimle mutabık kalınmış değerler olduğunu hatırlatın.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Rakamları uyum denetimi kontrol listesinden alın. Ceza tutarı veya hukuki yorum vermeden önce güncel mevzuatı ve hukuk danışmanınızın görüşünü kontrol edin.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slayt güven inşa eder: sadece başarıları değil, zorlanılan alanları da açıkça paylaşın ve her biri için bir sonraki adımı söyleyin.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Öncelikleri iş stratejisine bağlayın; her birinin bir sorumlusu ve ölçülebilir hedefi olmalı. Öncelik sayısını beşle sınırlayın.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Karar beklediğiniz bütçe kalemlerini netleştirin. Gerekirse 'onay verilmezse ne olur' sorusuna hazırlıklı gelin.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Toplantı sonunda alınan kararları ve sorumluları yazılı olarak paylaşın.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P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5F8F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400800"/>
            <a:ext cx="12191695" cy="27432"/>
          </a:xfrm>
          <a:prstGeom prst="rect">
            <a:avLst/>
          </a:prstGeom>
          <a:solidFill>
            <a:srgbClr val="13B8A7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73952"/>
            <a:ext cx="292608" cy="2926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32688" y="64465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ikpartner.com  ·  İK Yıllık Faaliyet Raporu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28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849"/>
          </a:solidFill>
          <a:ln/>
        </p:spPr>
      </p:sp>
      <p:sp>
        <p:nvSpPr>
          <p:cNvPr id="3" name="Shape 1"/>
          <p:cNvSpPr/>
          <p:nvPr/>
        </p:nvSpPr>
        <p:spPr>
          <a:xfrm>
            <a:off x="7985455" y="-1463040"/>
            <a:ext cx="5669280" cy="5669280"/>
          </a:xfrm>
          <a:prstGeom prst="ellipse">
            <a:avLst/>
          </a:prstGeom>
          <a:solidFill>
            <a:srgbClr val="1D5888">
              <a:alpha val="45000"/>
            </a:srgbClr>
          </a:solidFill>
          <a:ln w="12700">
            <a:solidFill>
              <a:srgbClr val="1D5888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997135" y="4846320"/>
            <a:ext cx="2926080" cy="2926080"/>
          </a:xfrm>
          <a:prstGeom prst="ellipse">
            <a:avLst/>
          </a:prstGeom>
          <a:solidFill>
            <a:srgbClr val="13B8A7">
              <a:alpha val="25000"/>
            </a:srgbClr>
          </a:solidFill>
          <a:ln w="12700">
            <a:solidFill>
              <a:srgbClr val="13B8A7">
                <a:alpha val="0"/>
              </a:srgbClr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48640"/>
            <a:ext cx="822960" cy="8229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00200" y="68580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</a:t>
            </a:r>
            <a:r>
              <a:rPr lang="en-US" sz="24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.com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40080" y="2514600"/>
            <a:ext cx="1005840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0080" y="2697480"/>
            <a:ext cx="8686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İK Yıllık Faaliyet Raporu</a:t>
            </a:r>
            <a:endParaRPr lang="en-US" sz="4000" dirty="0"/>
          </a:p>
        </p:txBody>
      </p:sp>
      <p:sp>
        <p:nvSpPr>
          <p:cNvPr id="9" name="Text 6"/>
          <p:cNvSpPr/>
          <p:nvPr/>
        </p:nvSpPr>
        <p:spPr>
          <a:xfrm>
            <a:off x="640080" y="4206240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9D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[Yıl] yılı insan kaynakları göstergeleri, kazanımlar ve [Yıl + 1] öncelikleri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640080" y="5852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[Şirket Adı]  ·  [Sunan Kişi, Unvan]  ·  [Tarih]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Gündem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10865815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Yönetici özeti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Rakamlarla yılın temel İK göstergeleri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Kadro, devir hızı ve ayrılış nedenleri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Yılın öne çıkan kazanımları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Hedef–gerçekleşme karşılaştırması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Mevzuat uyumu ve riskler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Öğrendiklerimiz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Gelecek yılın öncelikleri ve kaynak ihtiyacı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Yönetici Özeti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6766560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[Yıl sonu itibarıyla … çalışan; yıl başına göre … kişi değişim]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[Yıllık devir hızı …% (hedef …%); gönüllü ayrılışlar …%]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[… pozisyon dolduruldu; ortalama doldurma süresi … gün]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[Kişi başı … saat eğitim; … yöneticiye liderlik programı]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[Uyum denetiminde kritik bulgu sayısı … iken … oldu]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7863840" y="1691640"/>
            <a:ext cx="3779215" cy="4389120"/>
          </a:xfrm>
          <a:prstGeom prst="roundRect">
            <a:avLst>
              <a:gd name="adj" fmla="val 2903"/>
            </a:avLst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046720" y="1874520"/>
            <a:ext cx="3413455" cy="4023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 cümlelik mesaj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[Bu yılın İK açısından özeti: ör. Büyümeyi desteklerken gönüllü devir hızını hedefin altında tuttuk; gelecek yılın odağı yönetici yetkinlikleri.]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Rakamlarla [Yıl]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Temel İK göstergeleri (yıl sonu)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2567864" cy="1988820"/>
          </a:xfrm>
          <a:prstGeom prst="roundRect">
            <a:avLst>
              <a:gd name="adj" fmla="val 4598"/>
            </a:avLst>
          </a:prstGeom>
          <a:solidFill>
            <a:srgbClr val="E3F6F4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2011680"/>
            <a:ext cx="2202104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[Sayı]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731520" y="2922651"/>
            <a:ext cx="220210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Yıl sonu çalışan sayısı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390824" y="1828800"/>
            <a:ext cx="2567864" cy="1988820"/>
          </a:xfrm>
          <a:prstGeom prst="roundRect">
            <a:avLst>
              <a:gd name="adj" fmla="val 4598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73704" y="2011680"/>
            <a:ext cx="2202104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[Sayı]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3573704" y="2922651"/>
            <a:ext cx="220210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Toplam işe alım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233008" y="1828800"/>
            <a:ext cx="2567864" cy="1988820"/>
          </a:xfrm>
          <a:prstGeom prst="roundRect">
            <a:avLst>
              <a:gd name="adj" fmla="val 4598"/>
            </a:avLst>
          </a:prstGeom>
          <a:solidFill>
            <a:srgbClr val="E3F6F4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15888" y="2011680"/>
            <a:ext cx="2202104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[%]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6415888" y="2922651"/>
            <a:ext cx="220210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Yıllık devir hızı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9075191" y="1828800"/>
            <a:ext cx="2567864" cy="1988820"/>
          </a:xfrm>
          <a:prstGeom prst="roundRect">
            <a:avLst>
              <a:gd name="adj" fmla="val 4598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258071" y="2011680"/>
            <a:ext cx="2202104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[%]</a:t>
            </a:r>
            <a:endParaRPr lang="en-US" sz="3400" dirty="0"/>
          </a:p>
        </p:txBody>
      </p:sp>
      <p:sp>
        <p:nvSpPr>
          <p:cNvPr id="16" name="Text 14"/>
          <p:cNvSpPr/>
          <p:nvPr/>
        </p:nvSpPr>
        <p:spPr>
          <a:xfrm>
            <a:off x="9258071" y="2922651"/>
            <a:ext cx="220210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Gönüllü devir hızı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548640" y="4091940"/>
            <a:ext cx="2567864" cy="1988820"/>
          </a:xfrm>
          <a:prstGeom prst="roundRect">
            <a:avLst>
              <a:gd name="adj" fmla="val 4598"/>
            </a:avLst>
          </a:prstGeom>
          <a:solidFill>
            <a:srgbClr val="E3F6F4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31520" y="4274820"/>
            <a:ext cx="2202104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[%]</a:t>
            </a:r>
            <a:endParaRPr lang="en-US" sz="3400" dirty="0"/>
          </a:p>
        </p:txBody>
      </p:sp>
      <p:sp>
        <p:nvSpPr>
          <p:cNvPr id="19" name="Text 17"/>
          <p:cNvSpPr/>
          <p:nvPr/>
        </p:nvSpPr>
        <p:spPr>
          <a:xfrm>
            <a:off x="731520" y="5185791"/>
            <a:ext cx="220210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Devamsızlık oranı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3390824" y="4091940"/>
            <a:ext cx="2567864" cy="1988820"/>
          </a:xfrm>
          <a:prstGeom prst="roundRect">
            <a:avLst>
              <a:gd name="adj" fmla="val 4598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73704" y="4274820"/>
            <a:ext cx="2202104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[Saat]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3573704" y="5185791"/>
            <a:ext cx="220210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Kişi başı eğitim saati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233008" y="4091940"/>
            <a:ext cx="2567864" cy="1988820"/>
          </a:xfrm>
          <a:prstGeom prst="roundRect">
            <a:avLst>
              <a:gd name="adj" fmla="val 4598"/>
            </a:avLst>
          </a:prstGeom>
          <a:solidFill>
            <a:srgbClr val="E3F6F4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15888" y="4274820"/>
            <a:ext cx="2202104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[Gün]</a:t>
            </a:r>
            <a:endParaRPr lang="en-US" sz="3400" dirty="0"/>
          </a:p>
        </p:txBody>
      </p:sp>
      <p:sp>
        <p:nvSpPr>
          <p:cNvPr id="25" name="Text 23"/>
          <p:cNvSpPr/>
          <p:nvPr/>
        </p:nvSpPr>
        <p:spPr>
          <a:xfrm>
            <a:off x="6415888" y="5185791"/>
            <a:ext cx="220210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Ort. pozisyon doldurma süresi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9075191" y="4091940"/>
            <a:ext cx="2567864" cy="1988820"/>
          </a:xfrm>
          <a:prstGeom prst="roundRect">
            <a:avLst>
              <a:gd name="adj" fmla="val 4598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258071" y="4274820"/>
            <a:ext cx="2202104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[Puan]</a:t>
            </a:r>
            <a:endParaRPr lang="en-US" sz="3400" dirty="0"/>
          </a:p>
        </p:txBody>
      </p:sp>
      <p:sp>
        <p:nvSpPr>
          <p:cNvPr id="28" name="Text 26"/>
          <p:cNvSpPr/>
          <p:nvPr/>
        </p:nvSpPr>
        <p:spPr>
          <a:xfrm>
            <a:off x="9258071" y="5185791"/>
            <a:ext cx="220210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 bağlılık skoru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Kadro Gelişimi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Çeyrek sonu çalışan sayısı (örnek veri)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548640" y="1828800"/>
          <a:ext cx="6949440" cy="4251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7772400" y="1828800"/>
            <a:ext cx="3870655" cy="4251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[Yıl içinde net … kişi değişim]</a:t>
            </a:r>
            <a:endParaRPr lang="en-US" sz="15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[Plan ile fark: … kişi]</a:t>
            </a:r>
            <a:endParaRPr lang="en-US" sz="15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[Farkın ana nedeni: ör. ertelenen bölge açılışı]</a:t>
            </a:r>
            <a:endParaRPr lang="en-US" sz="15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[En çok büyüyen birim: …]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Devir Hızı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Çeyreklik gönüllü ve gönülsüz ayrılış sayısı, kişi (örnek veri)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548640" y="1828800"/>
          <a:ext cx="6949440" cy="4251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7772400" y="1828800"/>
            <a:ext cx="3870655" cy="4251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[Yıllık devir hızı: …%]</a:t>
            </a:r>
            <a:endParaRPr lang="en-US" sz="15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[En yüksek devir: … departmanı, …%]</a:t>
            </a:r>
            <a:endParaRPr lang="en-US" sz="15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[İlk 12 ayında ayrılanların payı: …%]</a:t>
            </a:r>
            <a:endParaRPr lang="en-US" sz="15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[Aksiyon: ör. oryantasyon ve mentorluk programı]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Ayrılış Nedenleri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Gönüllü ayrılışların dağılımı (örnek veri)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548640" y="1828800"/>
          <a:ext cx="6949440" cy="4251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7772400" y="1828800"/>
            <a:ext cx="3870655" cy="4251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[Kaynak: … çıkış görüşmesi]</a:t>
            </a:r>
            <a:endParaRPr lang="en-US" sz="15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[İlk iki neden toplamın …%’i]</a:t>
            </a:r>
            <a:endParaRPr lang="en-US" sz="15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Kontrol edilebilir nedenler için aksiyon planı hazırlandı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Yılın Öne Çıkan Kazanımları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15258" cy="4389120"/>
          </a:xfrm>
          <a:prstGeom prst="roundRect">
            <a:avLst>
              <a:gd name="adj" fmla="val 260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691640"/>
            <a:ext cx="3515258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874520"/>
            <a:ext cx="31494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İşe Alım ve Yetenek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2468880"/>
            <a:ext cx="324093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[Kazanım: ör. yeni aday takip sistemi]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[Kazanım: ör. çalışan referans programı]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[Sonuç: ölçülebilir etki]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38218" y="1691640"/>
            <a:ext cx="3515258" cy="4389120"/>
          </a:xfrm>
          <a:prstGeom prst="roundRect">
            <a:avLst>
              <a:gd name="adj" fmla="val 260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38218" y="1691640"/>
            <a:ext cx="3515258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21098" y="1874520"/>
            <a:ext cx="31494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Gelişim ve Performans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475378" y="2468880"/>
            <a:ext cx="324093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[Kazanım: ör. hedef yönetimi süreci]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[Kazanım: ör. liderlik programı]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[Sonuç: ölçülebilir etki]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27797" y="1691640"/>
            <a:ext cx="3515258" cy="4389120"/>
          </a:xfrm>
          <a:prstGeom prst="roundRect">
            <a:avLst>
              <a:gd name="adj" fmla="val 260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127797" y="1691640"/>
            <a:ext cx="3515258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10677" y="1874520"/>
            <a:ext cx="31494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 Deneyimi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264957" y="2468880"/>
            <a:ext cx="324093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[Kazanım: ör. bağlılık anketi]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[Kazanım: ör. esnek çalışma modeli]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[Sonuç: ölçülebilir etki]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Hedef – Gerçekleşme</a:t>
            </a:r>
            <a:endParaRPr lang="en-US" sz="28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4415" cy="914400"/>
        </p:xfrm>
        <a:graphic>
          <a:graphicData uri="http://schemas.openxmlformats.org/drawingml/2006/table">
            <a:tbl>
              <a:tblPr/>
              <a:tblGrid>
                <a:gridCol w="3698138"/>
                <a:gridCol w="2465426"/>
                <a:gridCol w="2465426"/>
                <a:gridCol w="2465426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Gösterge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[Yıl] Hedefi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Gerçekleşen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Durum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Yıllık devir hızı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[%]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[%]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[Hedefte / Sapma]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Gönüllü devir hızı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[%]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[%]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[Hedefte / Sapma]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Ortalama doldurma süresi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[Gün]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[Gün]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[Hedefte / Sapma]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Kişi başı eğitim saati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[Saat]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[Saat]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[Hedefte / Sapma]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Performans görüşmesi tamamlanma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[%]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[%]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[Hedefte / Sapma]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Bağlılık anketi katılımı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[%]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[%]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[Hedefte / Sapma]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İK bütçesi kullanımı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[Tutar] TL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[Tutar] TL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[Hedefte / Sapma]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Mevzuat Uyumu ve Riskler</a:t>
            </a:r>
            <a:endParaRPr lang="en-US" sz="28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4415" cy="914400"/>
        </p:xfrm>
        <a:graphic>
          <a:graphicData uri="http://schemas.openxmlformats.org/drawingml/2006/table">
            <a:tbl>
              <a:tblPr/>
              <a:tblGrid>
                <a:gridCol w="2998491"/>
                <a:gridCol w="4497736"/>
                <a:gridCol w="3598189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Alan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Sonuç / Durum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Açık Aksiyon ve Sorumlu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İK uyum denetimi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[Genel uyum skoru …%, kritik bulgu …]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[Aksiyon – Sorumlu – Tarih]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Çalışma süreleri ve fazla çalışma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[ör. yazılı onaylar tamamlandı]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[Aksiyon – Sorumlu – Tarih]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Yıllık izin ve izin kayıtları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[Durum]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[Aksiyon – Sorumlu – Tarih]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KVKK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[ör. aydınlatma metinleri ve imha politikası güncellendi]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[Aksiyon – Sorumlu – Tarih]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İş sağlığı ve güvenliği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[Risk değerlendirmesi, eğitim, sağlık gözetimi durumu]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[Aksiyon – Sorumlu – Tarih]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Yıl içindeki mevzuat değişiklikleri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[ör. doğum ve babalık izni düzenlemelerine uyum]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[Aksiyon – Sorumlu – Tarih]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Öğrendiklerimiz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15258" cy="4389120"/>
          </a:xfrm>
          <a:prstGeom prst="roundRect">
            <a:avLst>
              <a:gd name="adj" fmla="val 260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691640"/>
            <a:ext cx="3515258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874520"/>
            <a:ext cx="31494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İyi Giden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2468880"/>
            <a:ext cx="324093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[ör. yöneticilerin işe alıma katılımı]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[ör. aylık metrik raporlaması]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38218" y="1691640"/>
            <a:ext cx="3515258" cy="4389120"/>
          </a:xfrm>
          <a:prstGeom prst="roundRect">
            <a:avLst>
              <a:gd name="adj" fmla="val 260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38218" y="1691640"/>
            <a:ext cx="3515258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21098" y="1874520"/>
            <a:ext cx="31494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Zorlanan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475378" y="2468880"/>
            <a:ext cx="324093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[ör. kritik pozisyonlarda doldurma süresi]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[ör. eğitim katılımı]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27797" y="1691640"/>
            <a:ext cx="3515258" cy="4389120"/>
          </a:xfrm>
          <a:prstGeom prst="roundRect">
            <a:avLst>
              <a:gd name="adj" fmla="val 260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127797" y="1691640"/>
            <a:ext cx="3515258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10677" y="1874520"/>
            <a:ext cx="31494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Değiştireceğimiz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264957" y="2468880"/>
            <a:ext cx="324093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[ör. yedekleme planı]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[ör. eğitim takvimi]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[Yıl + 1] Öncelikleri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1226485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26485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2003725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7" name="Shape 5"/>
          <p:cNvSpPr/>
          <p:nvPr/>
        </p:nvSpPr>
        <p:spPr>
          <a:xfrm>
            <a:off x="548640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Kritik Yetenek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Kritik pozisyonlar için yedekleme planı ve iç aday havuzu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478286" y="178308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78286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255526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12" name="Shape 10"/>
          <p:cNvSpPr/>
          <p:nvPr/>
        </p:nvSpPr>
        <p:spPr>
          <a:xfrm>
            <a:off x="2800441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891881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Yönetici Yetkinliği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Geri bildirim ve koçluk becerisi odaklı liderlik programı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730088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730088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507328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5052243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143683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Performans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Hedef belirleme ve ara değerlendirme döngüsünün yaygınlaştırılması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981889" y="178308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981889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8759129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22" name="Shape 20"/>
          <p:cNvSpPr/>
          <p:nvPr/>
        </p:nvSpPr>
        <p:spPr>
          <a:xfrm>
            <a:off x="7304044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395484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 Deneyimi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İlk 90 gün deneyimi ve erken ayrılışların azaltılması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10233690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233690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26" name="Shape 24"/>
          <p:cNvSpPr/>
          <p:nvPr/>
        </p:nvSpPr>
        <p:spPr>
          <a:xfrm>
            <a:off x="9555846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647286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Dijitalleşme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İK verilerinin tek sistemde toplanması ve otomatik raporlama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Kaynak ve Bütçe İhtiyacı</a:t>
            </a:r>
            <a:endParaRPr lang="en-US" sz="28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4415" cy="914400"/>
        </p:xfrm>
        <a:graphic>
          <a:graphicData uri="http://schemas.openxmlformats.org/drawingml/2006/table">
            <a:tbl>
              <a:tblPr/>
              <a:tblGrid>
                <a:gridCol w="2641527"/>
                <a:gridCol w="2905680"/>
                <a:gridCol w="2113222"/>
                <a:gridCol w="3433986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Öncelik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Gerekli Kaynak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Tahmini Bütçe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Beklenen Sonuç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Kritik yetenek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[Danışmanlık / sistem]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[Tutar] TL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[ör. iç atama oranında artış]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Yönetici yetkinliği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[Eğitim programı]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[Tutar] TL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[ör. bağlılık skorunda artış]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Performans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[Süreç tasarımı]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[Tutar] TL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[ör. görüşme tamamlanma oranı]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Çalışan deneyimi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[Oryantasyon, mentorluk]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[Tutar] TL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[ör. ilk yıl devir hızında düşüş]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Dijitalleşme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[İK yazılımı]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[Tutar] TL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[ör. raporlama süresinde azalma]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E28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849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208" y="1188720"/>
            <a:ext cx="1097280" cy="10972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560320"/>
            <a:ext cx="1036289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Teşekkürler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1371600" y="3474720"/>
            <a:ext cx="944849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9D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Sorular ve kararlar için: [İK Yöneticisi]  ·  [e-posta]  ·  [dahili]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914400" y="5577840"/>
            <a:ext cx="103628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</a:t>
            </a:r>
            <a:r>
              <a:rPr lang="en-US" sz="14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.com</a:t>
            </a:r>
            <a:r>
              <a:rPr lang="en-US" sz="14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0538 949 22 87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İK Partner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İK Yıllık Faaliyet Raporu</dc:title>
  <dc:subject>PptxGenJS Presentation</dc:subject>
  <dc:creator>İK Partner</dc:creator>
  <cp:lastModifiedBy>İK Partner</cp:lastModifiedBy>
  <cp:revision>1</cp:revision>
  <dcterms:created xsi:type="dcterms:W3CDTF">2026-10-12T11:08:10Z</dcterms:created>
  <dcterms:modified xsi:type="dcterms:W3CDTF">2026-10-12T11:08:10Z</dcterms:modified>
</cp:coreProperties>
</file>