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4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Mevcut</c:v>
                </c:pt>
              </c:strCache>
            </c:strRef>
          </c:tx>
          <c:spPr>
            <a:solidFill>
              <a:srgbClr val="13B8A7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Liderlik</c:v>
                  </c:pt>
                  <c:pt idx="1">
                    <c:v>Dijital beceri</c:v>
                  </c:pt>
                  <c:pt idx="2">
                    <c:v>Müşteri odağı</c:v>
                  </c:pt>
                  <c:pt idx="3">
                    <c:v>Proje yönetimi</c:v>
                  </c:pt>
                  <c:pt idx="4">
                    <c:v>Veri okuryazarlığı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</c:v>
                </c:pt>
                <c:pt idx="1">
                  <c:v>48</c:v>
                </c:pt>
                <c:pt idx="2">
                  <c:v>72</c:v>
                </c:pt>
                <c:pt idx="3">
                  <c:v>58</c:v>
                </c:pt>
                <c:pt idx="4">
                  <c:v>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Hedef</c:v>
                </c:pt>
              </c:strCache>
            </c:strRef>
          </c:tx>
          <c:spPr>
            <a:solidFill>
              <a:srgbClr val="1D588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E2849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Liderlik</c:v>
                  </c:pt>
                  <c:pt idx="1">
                    <c:v>Dijital beceri</c:v>
                  </c:pt>
                  <c:pt idx="2">
                    <c:v>Müşteri odağı</c:v>
                  </c:pt>
                  <c:pt idx="3">
                    <c:v>Proje yönetimi</c:v>
                  </c:pt>
                  <c:pt idx="4">
                    <c:v>Veri okuryazarlığı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76</c:v>
                </c:pt>
                <c:pt idx="1">
                  <c:v>70</c:v>
                </c:pt>
                <c:pt idx="2">
                  <c:v>80</c:v>
                </c:pt>
                <c:pt idx="3">
                  <c:v>70</c:v>
                </c:pt>
                <c:pt idx="4">
                  <c:v>68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E2849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EDF2F7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5A6B82"/>
                </a:solidFill>
                <a:latin typeface="Calibri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 sunum, İK stratejisini üst yönetime onaylatmak veya yöneticilere tanıtmak için hazırlanmıştır. Köşeli parantezli alanları şirketinize göre doldurun; grafiklerdeki değerler örnek veridir. Önerilen süre: 30 dakika sunum, 15 dakika tartışma.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Sunuma iş stratejisiyle başlamak önemlidir: İK stratejisi bağımsız bir plan değil, iş hedeflerine giden yolun insan boyutudur.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Şirket hedeflerini üst yönetimin kendi ifadeleriyle yazın. Her hedefin İK'dan ne beklediğini birlikte tartışmak, stratejinin sahiplenilmesini kolaylaştırır.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Göstergeleri İK metrikleri dashboard şablonundan veya İK sisteminizden alın. Tanımları açıklayın ve mümkünse önceki yılla karşılaştırın.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GZFT'yi çalışan anketi, çıkış görüşmeleri, yönetici görüşmeleri ve İK uyum denetimi bulgularıyla destekleyin. Her kutuda en fazla üç madde olsun.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Grafikteki puanlar örnek veridir. Kendi yetkinlik modelinizin başlıklarını ve değerlendirme sonuçlarınızı kullanın.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Vizyon cümlesi kısa, anlaşılır ve iş stratejisiyle bağlantılı olmalı. Yönetim ekibiyle birlikte yazılması sahiplenmeyi artırır.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Öncelik sayısını dörtle sınırlamak odaklanmayı sağlar. Her önceliğin bir yöneticisi (sahibi) olmalı.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hedefin bir başlangıç değeri olmalı; başlangıç ölçülmeden hedef koymak ilerlemeyi göstermeyi zorlaştırır. Göstergeleri çeyreklik izleyin.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Yol haritasını gerçekçi tutun; ilk altı ayda görünür kazanımlar üretmek desteği artırır. Her aşamanın sonunda yönetimle durum değerlendirmesi planlayın.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Bütçeyi önceliklerle eşleştirerek sunun. Hangi kalemin hangi göstergeyi etkileyeceğini söyleyebilmek onay sürecini kolaylaştırır.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Etki ve olasılık değerlerini yönetim ekibiyle birlikte belirleyin. Her risk için bir sorumlu atanmalı.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İzleme ritmi stratejinin kâğıt üzerinde kalmamasını sağlar. Metrik raporunu sade tutun: yönetim için en fazla 6–8 gösterge.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Toplantıyı somut kararlarla kapatın; kararları ve sorumluları toplantı tutanağına işleyin.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400800"/>
            <a:ext cx="12191695" cy="27432"/>
          </a:xfrm>
          <a:prstGeom prst="rect">
            <a:avLst/>
          </a:prstGeom>
          <a:solidFill>
            <a:srgbClr val="13B8A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73952"/>
            <a:ext cx="292608" cy="29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2688" y="6446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ikpartner.com  ·  İK Stratejisi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sp>
        <p:nvSpPr>
          <p:cNvPr id="3" name="Shape 1"/>
          <p:cNvSpPr/>
          <p:nvPr/>
        </p:nvSpPr>
        <p:spPr>
          <a:xfrm>
            <a:off x="7985455" y="-1463040"/>
            <a:ext cx="5669280" cy="5669280"/>
          </a:xfrm>
          <a:prstGeom prst="ellipse">
            <a:avLst/>
          </a:prstGeom>
          <a:solidFill>
            <a:srgbClr val="1D5888">
              <a:alpha val="45000"/>
            </a:srgbClr>
          </a:solidFill>
          <a:ln w="12700">
            <a:solidFill>
              <a:srgbClr val="1D588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135" y="4846320"/>
            <a:ext cx="2926080" cy="2926080"/>
          </a:xfrm>
          <a:prstGeom prst="ellipse">
            <a:avLst/>
          </a:prstGeom>
          <a:solidFill>
            <a:srgbClr val="13B8A7">
              <a:alpha val="25000"/>
            </a:srgbClr>
          </a:solidFill>
          <a:ln w="12700">
            <a:solidFill>
              <a:srgbClr val="13B8A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822960" cy="822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685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2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1005840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269748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 Stratejisi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42062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hedeflerini destekleyen insan kaynakları önceliklerimiz ve [Yıl] – [Yıl + 2] yol haritası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 ·  [Sunan Kişi, Unvan]  ·  [Tarih]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stratejisi ve İK'dan beklentiler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Mevcut durum: rakamlar ve GZFT analizi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 vizyonu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Dört stratejik öncelik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Hedefler ve ölçüm göstergeleri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Yol haritası ve kaynak ihtiyacı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Riskler, yönetişim ve karar beklenen konular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Stratejisi ve İK'dan Beklentiler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Şirket Hedefleri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üç yılda yeni pazara giriş]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hizmet kalitesinde ölçülebilir iyileşme]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dijital kanallarda büyüme]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38218" y="1691640"/>
            <a:ext cx="351525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1098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İnsan Boyutundaki Gereksinimler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75378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yeni bölge için satış ve operasyon kadrosu]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veri ve dijital yetkinlikler]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orta kademe yönetici havuzu]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7797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27797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10677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İK'nın Katkısı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64957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Doğru yetenek, doğru zamanda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Yöneticilerin insan yönetimi becerisi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Ölçülebilir ve uyumlu süreçler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Mevcut Durum: Temel Göstergeler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 12 ay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201168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731520" y="292265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sayısı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82880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21098" y="201168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[%]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521098" y="292265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Yıllık devir hızı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127797" y="182880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10677" y="201168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[%]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8310677" y="292265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Kritik pozisyonlarda yedek oranı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48640" y="409194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31520" y="427482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[Gün]</a:t>
            </a:r>
            <a:endParaRPr lang="en-US" sz="3400" dirty="0"/>
          </a:p>
        </p:txBody>
      </p:sp>
      <p:sp>
        <p:nvSpPr>
          <p:cNvPr id="16" name="Text 14"/>
          <p:cNvSpPr/>
          <p:nvPr/>
        </p:nvSpPr>
        <p:spPr>
          <a:xfrm>
            <a:off x="731520" y="518579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Ort. pozisyon doldurma süresi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338218" y="409194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21098" y="427482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[Saat]</a:t>
            </a:r>
            <a:endParaRPr lang="en-US" sz="3400" dirty="0"/>
          </a:p>
        </p:txBody>
      </p:sp>
      <p:sp>
        <p:nvSpPr>
          <p:cNvPr id="19" name="Text 17"/>
          <p:cNvSpPr/>
          <p:nvPr/>
        </p:nvSpPr>
        <p:spPr>
          <a:xfrm>
            <a:off x="4521098" y="518579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 başı eğitim saati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127797" y="4091940"/>
            <a:ext cx="3515258" cy="1988820"/>
          </a:xfrm>
          <a:prstGeom prst="roundRect">
            <a:avLst>
              <a:gd name="adj" fmla="val 4598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310677" y="4274820"/>
            <a:ext cx="3149498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[Puan]</a:t>
            </a:r>
            <a:endParaRPr lang="en-US" sz="3400" dirty="0"/>
          </a:p>
        </p:txBody>
      </p:sp>
      <p:sp>
        <p:nvSpPr>
          <p:cNvPr id="22" name="Text 20"/>
          <p:cNvSpPr/>
          <p:nvPr/>
        </p:nvSpPr>
        <p:spPr>
          <a:xfrm>
            <a:off x="8310677" y="5185791"/>
            <a:ext cx="3149498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bağlılık skoru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GZFT Analizi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Güçlü Yönler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düşük gönülsüz devir]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güçlü teknik ekip]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işveren olarak iyi bilinirlik]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90824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704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Zayıf Yönler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527984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yedekleme planı yok]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performans süreci tutarsız]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İK verileri dağınık]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33008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33008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15888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Fırsatlar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370168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esnek çalışma modeli]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üniversite iş birlikleri]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teşvik ve destekler]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075191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075191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58071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Tehditler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212351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kritik rollerde yetenek rekabeti]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ücret baskısı]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[ör. mevzuat değişiklikleri]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Yetkinlik Açığı Analizi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Mevcut ve hedeflenen yetkinlik puanı, 100 üzerinden (örnek veri)</a:t>
            </a:r>
            <a:endParaRPr lang="en-US" sz="14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548640" y="1828800"/>
          <a:ext cx="6949440" cy="42519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/>
          <p:nvPr/>
        </p:nvSpPr>
        <p:spPr>
          <a:xfrm>
            <a:off x="7772400" y="1828800"/>
            <a:ext cx="3870655" cy="4251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büyük açıklar: liderlik ve veri okuryazarlığı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Kaynak: yetkinlik değerlendirmesi ve yönetici görüşmeleri</a:t>
            </a:r>
            <a:endParaRPr lang="en-US" sz="15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5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Açıklar gelişim önceliklerine dönüştürülür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 Vizyonumuz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280160" y="2057400"/>
            <a:ext cx="9631375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“[İK vizyon cümlesi: ör. Doğru yetenekleri kazanan, geliştiren ve elde tutan; yöneticileriyle güçlü bir çalışma ortamı kuran iş ortağı olmak.]”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1280160" y="5257800"/>
            <a:ext cx="963137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İnsan Kaynakları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Dört Stratejik Öncelik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Yetenek Kazanımı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İşgücü planına dayalı işe alım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İşveren markası ve aday deneyimi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İç aday ve yedekleme havuzu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390824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390824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3704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Gelişim ve Liderlik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3527984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Yetkinlik açığına dayalı eğitim planı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 gelişim programı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Mentorluk ve iş başında öğrenme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233008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33008" y="169164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15888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Performans ve Ödül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6370168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 ve geri bildirim döngüsü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Adil ve şeffaf ücret yapısı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Takdir ve kariyer yolları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075191" y="1691640"/>
            <a:ext cx="2567864" cy="438912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075191" y="169164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258071" y="187452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Kültür ve Uyum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212351" y="2468880"/>
            <a:ext cx="2293544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bağlılığı ve iç iletişim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hukuku, İSG ve KVKK uyumu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 verisi ve dijitalleşme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Hedefler ve Ölçüm Göstergeleri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1830007"/>
                <a:gridCol w="2745010"/>
                <a:gridCol w="2745010"/>
                <a:gridCol w="1143754"/>
                <a:gridCol w="1143754"/>
                <a:gridCol w="148688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Öncelik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Hedef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Gösterge (KPI)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Başlangıç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Hedef Değer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Sorumlu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Yetenek kazanımı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Kritik rollerde hızlı ve isabetli alım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Ort. doldurma süresi; ilk yıl devir hızı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[Değer]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[Değer]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Yetenek kazanımı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İç kaynaktan atamaları artırmak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İç atama oranı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Gelişim ve liderlik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 yetkinliğini güçlendirmek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Programı tamamlayan yönetici oranı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Performans ve ödül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Düzenli hedef ve geri bildirim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 değerlendirme tamamlanma oranı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[%]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Kültür ve uyum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Bağlılığı artırmak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Bağlılık skoru; gönüllü devir hızı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[Değer]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[Değer]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Kültür ve uyum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Uyum risklerini azaltmak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Kritik denetim bulgusu sayısı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[Sayı]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Yol Haritası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50796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50796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285200" y="2148840"/>
            <a:ext cx="1991792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6 Ay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 süreçler: işgücü planı, metrik raporlaması, uyum denetimi ve hızlı kazanımlar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22712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322712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5099952" y="2148840"/>
            <a:ext cx="1991792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3363392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454832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6–12 Ay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Yetkinlik modeli, performans döngüsü ve yönetici gelişim programının başlatılması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7137463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137463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7914703" y="2148840"/>
            <a:ext cx="1991792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6178144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269584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Yıl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Yedekleme planı, kariyer yolları, ücret yapısının gözden geçirilmesi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9952215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995221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992895" y="2743200"/>
            <a:ext cx="2650160" cy="2926080"/>
          </a:xfrm>
          <a:prstGeom prst="roundRect">
            <a:avLst>
              <a:gd name="adj" fmla="val 2760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084335" y="2834640"/>
            <a:ext cx="2467280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Yıl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Sürdürülebilir kültür: bağlılık programları, İK analitiği ve sürekli iyileştirme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 ve Bütçe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2580097"/>
                <a:gridCol w="3870145"/>
                <a:gridCol w="1548058"/>
                <a:gridCol w="1548058"/>
                <a:gridCol w="154805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Kalem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Açıklama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[Yıl]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[Yıl + 1]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[Yıl + 2]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İK ekibi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İK iş ortağı, işe alım uzmanı]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Eğitim ve gelişim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liderlik programı, teknik eğitimler]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İşe alım ve işveren markası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ilan, kariyer sayfası, etkinlikler]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Teknoloji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İK yazılımı, raporlama]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Danışmanlık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[ör. süreç tasarımı, uyum]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[Tutar] TL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Riskler ve Önlemler</a:t>
            </a:r>
            <a:endParaRPr lang="en-US" sz="2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3413666"/>
                <a:gridCol w="1422361"/>
                <a:gridCol w="1422361"/>
                <a:gridCol w="4836027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Etki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Olasılık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Önlem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Yöneticilerin zaman ayıramaması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Yüksek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Programları iş takvimine göre modüler tasarlamak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Bütçenin kısıtlanması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Yüksek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Öncelik sırası ve aşamalı uygulama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Kritik çalışan kaybı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Yüksek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[Düşük / Orta]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Yedekleme planı ve elde tutma görüşmeleri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Değişime direnç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Erken iletişim, pilot uygulama, geri bildirim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Mevzuat değişiklikleri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Orta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Yüksek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Düzenli mevzuat takibi ve uyum takvimi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Yönetişim ve İzleme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Çeyreklik İK strateji değerlendirme toplantısı (üst yönetim)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Aylık İK metrik raporu: devir hızı, işe alım, eğitim, devamsızlık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öncelik için sahibi olan yönetici ve İK iş ortağı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Yılda bir strateji ve hedeflerin gözden geçirilmesi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Çalışanlara yılda en az iki kez ilerleme paylaşımı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Başarı nasıl görünecek?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[Üç yıl sonunda başarıyı tanımlayan kısa ifade: ör. kritik rollerin çoğunda hazır bir iç aday var.]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Karar Beklenen Konular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Dört stratejik önceliğin ve hedeflerin onaylanması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Birinci yıl bütçesinin onaylanması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Öncelik sahiplerinin belirlenmesi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Çeyreklik değerlendirme takviminin kesinleştirilmesi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208" y="11887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Teşekkürler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371600" y="3474720"/>
            <a:ext cx="94484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Görüş ve sorularınız için: [İK Yöneticisi]  ·  [e-posta]  ·  [dahili]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55778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1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r>
              <a:rPr lang="en-US" sz="14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0538 949 22 87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İK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İK Stratejisi</dc:title>
  <dc:subject>PptxGenJS Presentation</dc:subject>
  <dc:creator>İK Partner</dc:creator>
  <cp:lastModifiedBy>İK Partner</cp:lastModifiedBy>
  <cp:revision>1</cp:revision>
  <dcterms:created xsi:type="dcterms:W3CDTF">2026-10-12T11:08:09Z</dcterms:created>
  <dcterms:modified xsi:type="dcterms:W3CDTF">2026-10-12T11:08:09Z</dcterms:modified>
</cp:coreProperties>
</file>