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şablon şirket içi eğitimler için genel bir akış sunar: tanışma → amaçlar → gündem → içerik bölümleri → örnek olay → uygulama → bilgi kontrolü → özet → değerlendirme. Köşeli parantezli alanları kendi konunuza göre doldurun; gerekirse içerik bölümlerini çoğaltın. Katılımcılar gelirken katılım listesini imzalatmayı unutmayın.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İlk 5–10 dakikayı ısınmaya ayırın. Katılımcı beklentilerini bir flipchart'a not edin; kapanışta bu beklentilere geri dönün.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Hedefleri ölçülebilir fiillerle yazın (açıklar, uygular, ayırt eder, hazırlar). Bu hedefler eğitim değerlendirme formundaki öğrenme hedefleriyle aynı olmalıdır.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 45–60 dakikada bir kısa mola veya etkileşimli bölüm planlayın. Online eğitimlerde bölümleri daha kısa tutun.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 slaytta tek bir ana fikir olsun. Tanımları okumak yerine katılımcılara 'bunu daha önce nerede gördünüz?' diye sorun.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Mümkünse süreci canlı olarak gösterin veya ekran görüntüleriyle destekleyin. Adım sayısını 3–6 arasında tutun.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Hataları kişiselleştirmeden, gerçek ama anonim örneklerle anlatın. Katılımcılardan kendi gözlemlerini eklemelerini isteyin.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Grupları 3–5 kişilik kurun ve [10] dakika süre verin. Her grubun bir sözcüsü 2 dakikada sonucu paylaşsın.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Uygulama, öğrenmenin kalıcı olmasını sağlayan bölümdür; süre baskısı varsa sunum kısmını kısaltın, uygulamayı kısaltmayın.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Doğru cevaplar: 1-[ ], 2-[ ], 3-[ ], 4-[ ], 5-[ ]. Ön test uyguladıysanız aynı soruları son test olarak kullanıp gelişimi eğitim değerlendirme formuna işleyin.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Açılışta not ettiğiniz katılımcı beklentilerine geri dönün ve karşılanıp karşılanmadığını sorun.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Değerlendirme formunu eğitim bitmeden, salondan ayrılmadan önce doldurtmak yanıt oranını artırır.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P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5F8F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400800"/>
            <a:ext cx="12191695" cy="27432"/>
          </a:xfrm>
          <a:prstGeom prst="rect">
            <a:avLst/>
          </a:prstGeom>
          <a:solidFill>
            <a:srgbClr val="13B8A7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73952"/>
            <a:ext cx="292608" cy="2926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32688" y="64465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ikpartner.com  ·  Şirket İçi Eğitim Sunumu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849"/>
          </a:solidFill>
          <a:ln/>
        </p:spPr>
      </p:sp>
      <p:sp>
        <p:nvSpPr>
          <p:cNvPr id="3" name="Shape 1"/>
          <p:cNvSpPr/>
          <p:nvPr/>
        </p:nvSpPr>
        <p:spPr>
          <a:xfrm>
            <a:off x="7985455" y="-1463040"/>
            <a:ext cx="5669280" cy="5669280"/>
          </a:xfrm>
          <a:prstGeom prst="ellipse">
            <a:avLst/>
          </a:prstGeom>
          <a:solidFill>
            <a:srgbClr val="1D5888">
              <a:alpha val="45000"/>
            </a:srgbClr>
          </a:solidFill>
          <a:ln w="12700">
            <a:solidFill>
              <a:srgbClr val="1D588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997135" y="4846320"/>
            <a:ext cx="2926080" cy="2926080"/>
          </a:xfrm>
          <a:prstGeom prst="ellipse">
            <a:avLst/>
          </a:prstGeom>
          <a:solidFill>
            <a:srgbClr val="13B8A7">
              <a:alpha val="25000"/>
            </a:srgbClr>
          </a:solidFill>
          <a:ln w="12700">
            <a:solidFill>
              <a:srgbClr val="13B8A7">
                <a:alpha val="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48640"/>
            <a:ext cx="822960" cy="8229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00200" y="68580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</a:t>
            </a:r>
            <a:r>
              <a:rPr lang="en-US" sz="24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.com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40080" y="2514600"/>
            <a:ext cx="1005840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2697480"/>
            <a:ext cx="8686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[Eğitim Başlığı]</a:t>
            </a:r>
            <a:endParaRPr lang="en-US" sz="4000" dirty="0"/>
          </a:p>
        </p:txBody>
      </p:sp>
      <p:sp>
        <p:nvSpPr>
          <p:cNvPr id="9" name="Text 6"/>
          <p:cNvSpPr/>
          <p:nvPr/>
        </p:nvSpPr>
        <p:spPr>
          <a:xfrm>
            <a:off x="640080" y="420624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9D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[Eğitimin bir cümlelik vaadi: Bu eğitimde ... öğreneceksiniz]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640080" y="5852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[Şirket Adı]  ·  Eğitmen: [Ad Soyad]  ·  [Tarih]  ·  Süre: [saat]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Hoş Geldiniz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6766560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[Eğitmen adı soyadı, unvanı ve birimi]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Kısa tanışma: adınız, biriminiz ve bu eğitimden bir beklentiniz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Telefonlar sessizde; mola saatleri gündemde yer alıyor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Sorular her an sorulabilir; kapsam dışı konular 'park alanına' yazılır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863840" y="1691640"/>
            <a:ext cx="3779215" cy="4389120"/>
          </a:xfrm>
          <a:prstGeom prst="roundRect">
            <a:avLst>
              <a:gd name="adj" fmla="val 2903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046720" y="1874520"/>
            <a:ext cx="3413455" cy="4023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Birlikte Çalışma Kuralları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Katılım ve deneyim paylaşımı teşvik edilir. Eğitimde paylaşılan kişisel örnekler sınıf dışına taşınmaz.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Eğitimin Sonunda...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Öğrenme hedefleri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77240" y="1828800"/>
            <a:ext cx="10865815" cy="4251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[Hedef 1 — ör. konunun temel kavramlarını kendi cümlelerinizle açıklayabileceksiniz]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[Hedef 2 — ör. süreci adım adım uygulayabileceksiniz]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[Hedef 3 — ör. sık yapılan hataları fark edip önleyebileceksiniz]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Öğrendiklerinizi işinizde kullanmak için kişisel bir eylem planı hazırlayacaksınız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Gündem</a:t>
            </a:r>
            <a:endParaRPr lang="en-US" sz="2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4415" cy="914400"/>
        </p:xfrm>
        <a:graphic>
          <a:graphicData uri="http://schemas.openxmlformats.org/drawingml/2006/table">
            <a:tbl>
              <a:tblPr/>
              <a:tblGrid>
                <a:gridCol w="1706833"/>
                <a:gridCol w="5547208"/>
                <a:gridCol w="3840374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Saat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Bölüm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Yöntem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[09:00]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Açılış, tanışma ve hedefler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Sunum, tanışma etkinliği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[09:20]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Bölüm 1: [Konu başlığı]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Sunum, soru-cevap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[10:15]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Mola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[10:30]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Bölüm 2: [Konu başlığı]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Sunum, örnek olay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[11:30]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Uygulama çalışması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 çalışması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[12:15]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Bilgi kontrolü, özet ve değerlendirme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Quiz, değerlendirme formu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914400" y="2834640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[Bölüm 1 Başlığı]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914400" y="3840480"/>
            <a:ext cx="101800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[Bu bölümde neyi ve neden öğreneceğiz?]</a:t>
            </a:r>
            <a:endParaRPr lang="en-US" sz="18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2975" y="4572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[Temel Kavramlar]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6766560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[Kavram 1 — kısa tanım ve işimizdeki karşılığı]</a:t>
            </a:r>
            <a:endParaRPr lang="en-US" sz="1800" dirty="0"/>
          </a:p>
          <a:p>
            <a:pPr lvl="1" marL="457200" indent="-228600">
              <a:spcAft>
                <a:spcPts val="400"/>
              </a:spcAft>
              <a:buSzPct val="100000"/>
              <a:buChar char="–"/>
            </a:pPr>
            <a:r>
              <a:rPr lang="en-US" sz="15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[Örnek: günlük işten somut bir örnek]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[Kavram 2 — kısa tanım]</a:t>
            </a:r>
            <a:endParaRPr lang="en-US" sz="1800" dirty="0"/>
          </a:p>
          <a:p>
            <a:pPr lvl="1" marL="457200" indent="-228600">
              <a:spcAft>
                <a:spcPts val="400"/>
              </a:spcAft>
              <a:buSzPct val="100000"/>
              <a:buChar char="–"/>
            </a:pPr>
            <a:r>
              <a:rPr lang="en-US" sz="15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[Örnek: somut bir uygulama]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[Kavram 3 — kısa tanım]</a:t>
            </a:r>
            <a:endParaRPr lang="en-US" sz="1800" dirty="0"/>
          </a:p>
          <a:p>
            <a:pPr lvl="1" marL="457200" indent="-228600">
              <a:spcAft>
                <a:spcPts val="400"/>
              </a:spcAft>
              <a:buSzPct val="100000"/>
              <a:buChar char="–"/>
            </a:pPr>
            <a:r>
              <a:rPr lang="en-US" sz="15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[Dikkat: sık karıştırılan nokta]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863840" y="1691640"/>
            <a:ext cx="3779215" cy="4389120"/>
          </a:xfrm>
          <a:prstGeom prst="roundRect">
            <a:avLst>
              <a:gd name="adj" fmla="val 2903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046720" y="1874520"/>
            <a:ext cx="3413455" cy="4023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Neden Önemli?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[Bu konunun işimize, müşterimize veya güvenliğimize etkisini bir iki cümleyle açıklayın.]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[Süreç / Yöntem] Adım Adım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507960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50796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2285200" y="2148840"/>
            <a:ext cx="1991792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7" name="Shape 5"/>
          <p:cNvSpPr/>
          <p:nvPr/>
        </p:nvSpPr>
        <p:spPr>
          <a:xfrm>
            <a:off x="548640" y="2743200"/>
            <a:ext cx="2650160" cy="2926080"/>
          </a:xfrm>
          <a:prstGeom prst="roundRect">
            <a:avLst>
              <a:gd name="adj" fmla="val 2760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2834640"/>
            <a:ext cx="2467280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[Adım 1]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[Ne yapılır, kim yapar, hangi araç kullanılır]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22712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322712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099952" y="2148840"/>
            <a:ext cx="1991792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2" name="Shape 10"/>
          <p:cNvSpPr/>
          <p:nvPr/>
        </p:nvSpPr>
        <p:spPr>
          <a:xfrm>
            <a:off x="3363392" y="2743200"/>
            <a:ext cx="2650160" cy="2926080"/>
          </a:xfrm>
          <a:prstGeom prst="roundRect">
            <a:avLst>
              <a:gd name="adj" fmla="val 2760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454832" y="2834640"/>
            <a:ext cx="2467280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[Adım 2]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[Açıklama]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7137463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137463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7914703" y="2148840"/>
            <a:ext cx="1991792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6178144" y="2743200"/>
            <a:ext cx="2650160" cy="2926080"/>
          </a:xfrm>
          <a:prstGeom prst="roundRect">
            <a:avLst>
              <a:gd name="adj" fmla="val 2760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269584" y="2834640"/>
            <a:ext cx="2467280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[Adım 3]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[Açıklama]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952215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952215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8992895" y="2743200"/>
            <a:ext cx="2650160" cy="2926080"/>
          </a:xfrm>
          <a:prstGeom prst="roundRect">
            <a:avLst>
              <a:gd name="adj" fmla="val 2760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084335" y="2834640"/>
            <a:ext cx="2467280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[Adım 4]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[Açıklama ve kontrol noktası]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914400" y="2834640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[Bölüm 2 Başlığı]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914400" y="3840480"/>
            <a:ext cx="101800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[Uygulamada doğru ve yanlış örnekler]</a:t>
            </a:r>
            <a:endParaRPr lang="en-US" sz="18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2975" y="4572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Doğru ve Yanlış Uygulamalar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410048" cy="4389120"/>
          </a:xfrm>
          <a:prstGeom prst="roundRect">
            <a:avLst>
              <a:gd name="adj" fmla="val 208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691640"/>
            <a:ext cx="5410048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874520"/>
            <a:ext cx="50442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Böyle yapalım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2468880"/>
            <a:ext cx="513572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[Doğru uygulama 1]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[Doğru uygulama 2]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[Doğru uygulama 3]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233008" y="1691640"/>
            <a:ext cx="5410048" cy="4389120"/>
          </a:xfrm>
          <a:prstGeom prst="roundRect">
            <a:avLst>
              <a:gd name="adj" fmla="val 208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33008" y="1691640"/>
            <a:ext cx="5410048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15888" y="1874520"/>
            <a:ext cx="50442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Bundan kaçınalım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370168" y="2468880"/>
            <a:ext cx="513572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[Sık yapılan hata 1 ve olası sonucu]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[Sık yapılan hata 2 ve olası sonucu]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[Sık yapılan hata 3 ve olası sonucu]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Örnek Olay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10865815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indent="0" marL="0">
              <a:spcAft>
                <a:spcPts val="1000"/>
              </a:spcAft>
              <a:buNone/>
            </a:pPr>
            <a:r>
              <a:rPr lang="en-US" sz="1800" b="1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Durum:</a:t>
            </a: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[Kısa ve gerçekçi bir iş senaryosu yazın: kim, nerede, hangi sorunla karşılaşıyor? 4–6 cümleyi geçmesin.]
</a:t>
            </a:r>
            <a:r>
              <a:rPr lang="en-US" sz="1800" b="1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Tartışma soruları:</a:t>
            </a:r>
            <a:endParaRPr lang="en-US" sz="18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Bu durumda sorunun asıl nedeni nedir?</a:t>
            </a:r>
            <a:endParaRPr lang="en-US" sz="18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Öğrendiğimiz adımlara göre siz ne yapardınız?</a:t>
            </a:r>
            <a:endParaRPr lang="en-US" sz="18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Aynı durumun tekrar yaşanmaması için ne önerirsiniz?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Uygulama Çalışması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6766560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[Görev: katılımcıların yapacağı somut iş — ör. bir formu doldurmak, bir vakayı çözmek]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[Çalışma şekli: bireysel / ikili / grup]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[Çıktı: teslim edilecek ürün — ör. doldurulmuş kontrol listesi]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Değerlendirme: Eğitmen geri bildirimi ve akran yorumu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863840" y="1691640"/>
            <a:ext cx="3779215" cy="4389120"/>
          </a:xfrm>
          <a:prstGeom prst="roundRect">
            <a:avLst>
              <a:gd name="adj" fmla="val 2903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046720" y="1874520"/>
            <a:ext cx="3413455" cy="4023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 ve Malzeme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Süre: </a:t>
            </a:r>
            <a:r>
              <a:rPr lang="en-US" sz="14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[20]</a:t>
            </a: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dakika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Malzeme: 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[çalışma kâğıdı, örnek doküman, dizüstü bilgisayar]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Bilgi Kontrolü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Kısa quiz — doğru seçeneği işaretleyin</a:t>
            </a:r>
            <a:endParaRPr lang="en-US" sz="1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4415" cy="914400"/>
        </p:xfrm>
        <a:graphic>
          <a:graphicData uri="http://schemas.openxmlformats.org/drawingml/2006/table">
            <a:tbl>
              <a:tblPr/>
              <a:tblGrid>
                <a:gridCol w="633967"/>
                <a:gridCol w="4754749"/>
                <a:gridCol w="1901900"/>
                <a:gridCol w="1901900"/>
                <a:gridCol w="19019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Soru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[Soru 1]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[Seçenek]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[Seçenek]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[Seçenek]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[Soru 2]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[Seçenek]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[Seçenek]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[Seçenek]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[Soru 3]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[Seçenek]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[Seçenek]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[Seçenek]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[Soru 4]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[Seçenek]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[Seçenek]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[Seçenek]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[Soru 5]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[Seçenek]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[Seçenek]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[Seçenek]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Özet: Aklınızda Kalsın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6766560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[Ana mesaj 1]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[Ana mesaj 2]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[Ana mesaj 3]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[Destek için başvurulacak kişi / doküman / intranet sayfası]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863840" y="1691640"/>
            <a:ext cx="3779215" cy="4389120"/>
          </a:xfrm>
          <a:prstGeom prst="roundRect">
            <a:avLst>
              <a:gd name="adj" fmla="val 2903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046720" y="1874520"/>
            <a:ext cx="3413455" cy="4023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Eylem Planım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Önümüzdeki </a:t>
            </a:r>
            <a:r>
              <a:rPr lang="en-US" sz="14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</a:t>
            </a: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hafta içinde işimde uygulayacağım bir şey:
</a:t>
            </a:r>
            <a:r>
              <a:rPr lang="en-US" sz="14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... ]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Değerlendirme ve Sonraki Adımlar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10865815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Eğitim değerlendirme formunu salondan ayrılmadan doldurun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[Eğitim materyallerinin paylaşılacağı klasör / bağlantı]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[Katılım belgelerinin iletileceği tarih ve kanal]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Belirli bir süre sonra yöneticinizle kısa bir uygulama değerlendirmesi yapılacak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E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849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208" y="1188720"/>
            <a:ext cx="1097280" cy="10972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560320"/>
            <a:ext cx="1036289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Teşekkürler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1371600" y="3474720"/>
            <a:ext cx="944849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9D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Sorularınız için: [Eğitmen Adı]  ·  [e-posta]  ·  [dahili]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914400" y="55778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</a:t>
            </a:r>
            <a:r>
              <a:rPr lang="en-US" sz="14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.com</a:t>
            </a:r>
            <a:r>
              <a:rPr lang="en-US" sz="14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0538 949 22 87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İK Partner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[Eğitim Başlığı]</dc:title>
  <dc:subject>PptxGenJS Presentation</dc:subject>
  <dc:creator>İK Partner</dc:creator>
  <cp:lastModifiedBy>İK Partner</cp:lastModifiedBy>
  <cp:revision>1</cp:revision>
  <dcterms:created xsi:type="dcterms:W3CDTF">2026-10-12T11:08:07Z</dcterms:created>
  <dcterms:modified xsi:type="dcterms:W3CDTF">2026-10-12T11:08:07Z</dcterms:modified>
</cp:coreProperties>
</file>