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Olumlu %</c:v>
                </c:pt>
              </c:strCache>
            </c:strRef>
          </c:tx>
          <c:spPr>
            <a:solidFill>
              <a:srgbClr val="13B8A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3B8A7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D588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E284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2FD1BF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8C9BB0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İş ve Anlam</c:v>
                  </c:pt>
                  <c:pt idx="1">
                    <c:v>Yönetici İlişkisi</c:v>
                  </c:pt>
                  <c:pt idx="2">
                    <c:v>Gelişim ve Kariyer</c:v>
                  </c:pt>
                  <c:pt idx="3">
                    <c:v>Ekip ve İletişim</c:v>
                  </c:pt>
                  <c:pt idx="4">
                    <c:v>Bağlılık ve Gelecek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</c:v>
                </c:pt>
                <c:pt idx="1">
                  <c:v>53</c:v>
                </c:pt>
                <c:pt idx="2">
                  <c:v>33</c:v>
                </c:pt>
                <c:pt idx="3">
                  <c:v>66</c:v>
                </c:pt>
                <c:pt idx="4">
                  <c:v>53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2849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EDF2F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Olumlu</c:v>
                </c:pt>
              </c:strCache>
            </c:strRef>
          </c:tx>
          <c:spPr>
            <a:solidFill>
              <a:srgbClr val="13B8A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İş ve Anlam</c:v>
                  </c:pt>
                  <c:pt idx="1">
                    <c:v>Yönetici</c:v>
                  </c:pt>
                  <c:pt idx="2">
                    <c:v>Gelişim</c:v>
                  </c:pt>
                  <c:pt idx="3">
                    <c:v>Ekip</c:v>
                  </c:pt>
                  <c:pt idx="4">
                    <c:v>Bağlılık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</c:v>
                </c:pt>
                <c:pt idx="1">
                  <c:v>53</c:v>
                </c:pt>
                <c:pt idx="2">
                  <c:v>33</c:v>
                </c:pt>
                <c:pt idx="3">
                  <c:v>66</c:v>
                </c:pt>
                <c:pt idx="4">
                  <c:v>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Nötr</c:v>
                </c:pt>
              </c:strCache>
            </c:strRef>
          </c:tx>
          <c:spPr>
            <a:solidFill>
              <a:srgbClr val="1D588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İş ve Anlam</c:v>
                  </c:pt>
                  <c:pt idx="1">
                    <c:v>Yönetici</c:v>
                  </c:pt>
                  <c:pt idx="2">
                    <c:v>Gelişim</c:v>
                  </c:pt>
                  <c:pt idx="3">
                    <c:v>Ekip</c:v>
                  </c:pt>
                  <c:pt idx="4">
                    <c:v>Bağlılık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32</c:v>
                </c:pt>
                <c:pt idx="1">
                  <c:v>33</c:v>
                </c:pt>
                <c:pt idx="2">
                  <c:v>38</c:v>
                </c:pt>
                <c:pt idx="3">
                  <c:v>25</c:v>
                </c:pt>
                <c:pt idx="4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Olumsuz</c:v>
                </c:pt>
              </c:strCache>
            </c:strRef>
          </c:tx>
          <c:spPr>
            <a:solidFill>
              <a:srgbClr val="0E284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İş ve Anlam</c:v>
                  </c:pt>
                  <c:pt idx="1">
                    <c:v>Yönetici</c:v>
                  </c:pt>
                  <c:pt idx="2">
                    <c:v>Gelişim</c:v>
                  </c:pt>
                  <c:pt idx="3">
                    <c:v>Ekip</c:v>
                  </c:pt>
                  <c:pt idx="4">
                    <c:v>Bağlılık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14</c:v>
                </c:pt>
                <c:pt idx="2">
                  <c:v>29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2849"/>
                  </a:solidFill>
                  <a:latin typeface="Calibr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DF2F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Yanıt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3B8A7"/>
              </a:solidFill>
              <a:effectLst/>
            </c:spPr>
          </c:dPt>
          <c:dPt>
            <c:idx val="1"/>
            <c:bubble3D val="0"/>
            <c:spPr>
              <a:solidFill>
                <a:srgbClr val="1D5888"/>
              </a:solidFill>
              <a:effectLst/>
            </c:spPr>
          </c:dPt>
          <c:dPt>
            <c:idx val="2"/>
            <c:bubble3D val="0"/>
            <c:spPr>
              <a:solidFill>
                <a:srgbClr val="0E2849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Destekçi (9–10)</c:v>
                </c:pt>
                <c:pt idx="1">
                  <c:v>Pasif (7–8)</c:v>
                </c:pt>
                <c:pt idx="2">
                  <c:v>Eleştirmen (0–6)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Sunumu yönetim ekibine veya tüm çalışanlara yapacağınıza göre ayrıntı düzeyini ayarlayın. Grafiklerdeki tüm rakamlar ÖRNEK VERİDİR; kendi sonuç tablonuzdaki değerlerle değiştirin. Açılışta ankete katılan herkese teşekkür edin ve sonuçların neden paylaşıldığını (şeffaflık ve birlikte aksiyon) vurgulayın.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Toplam süreyi [30–45] dakika olarak planlayın; son 10 dakikayı sorulara ayırın.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Anonimlik kuralını mutlaka hatırlatın; çalışanların sonraki anketlere güveni bu açıklamaya bağlıdır.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Rakamlar örnek veridir. Önceki dönem verisi varsa her göstergenin altına değişimi (ör. +3 puan) ekleyin. Katılım oranı düşükse sonuçların temsil gücünü yorumlarken dikkatli olun.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Grafikteki değerler örnek veridir. Sonuç tablosundaki Özet sayfasından 'Boyut Olumlu Yanıt Oranları' bölümünü kullanın.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 veri. Nötr yanıtlar çoğu zaman belirsizlik veya bilgi eksikliğine işaret eder; iletişimle iyileşebilir.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Parantez içindeki oranlar örnek veridir (olumlu yanıt oranı). Sonuç tablosunun Soru Sonuçları sayfasındaki Durum sütunu bu ayrımı otomatik yapar.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 veri. eNPS tek başına yorumlanmamalı; boyut sonuçları ve açık uçlu yorumlarla birlikte değerlendirilmelidir.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 veri. Minimum grup büyüklüğünün altındaki departmanların sonuçlarını kesinlikle göstermeyin. Departmanları sıralayıp 'kazanan/kaybeden' algısı yaratmaktan kaçının; amaç her ekibin kendi aksiyonunu belirlemesidir.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Yorumları kişiyi tanınır kılacak biçimde alıntılamayın; temaları özetleyin. Tema sayımı için yorumları birkaç kişiyle bağımsız olarak kodlamak tutarlılığı artırır.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fazla 3–4 öncelik seçin; her şeyi aynı anda iyileştirmeye çalışmak aksiyonları sulandırır. Her aksiyonun tek bir sorumlusu ve ölçülebilir göstergesi olmalı.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Çalışanların en çok merak ettiği konu 'ne değişecek?' sorusudur. Bu slaytta somut tarihler verin ve ilerlemeyi düzenli raporlayacağınızı taahhüt edin.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Soru-cevap bölümünde bireysel yanıtlar veya kişiler hakkında yorum yapmayın; anonimlik ilkesini koruyun.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Çalışan Anketi Sonuçları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Anketi Sonuç Sunumu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[Anket Adı] [Dönem] sonuçları, öne çıkan bulgular ve aksiyon planı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Anket hakkında: kapsam, yöntem ve gizlilik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sonuçlar ve temel göstergeler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Boyut ve soru bazında bulgular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Departman karşılaştırması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 uçlu yorumlardan öne çıkan temalar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Öncelikli alanlar ve aksiyon planı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Sonraki adımlar ve sorular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Anket Hakkında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081782"/>
                <a:gridCol w="8012633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Bilgi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Uygulama dönemi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[Başlangıç tarihi] – [Bitiş tarihi]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Kapsam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[Tüm çalışanlar / belirli lokasyonlar]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Yöntem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[Online anket aracı / basılı form], 20 ifade (1–5 ölçek) + eNPS + 3 açık uçlu soru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Ölçülen boyutlar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 ve anlam · Yönetici ilişkisi · Gelişim ve kariyer · Ekip ve iletişim · Bağlılık ve gelecek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Gizlilik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Yanıtlar anonim; [5] kişiden az yanıt gelen gruplar ayrı raporlanmadı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Olumlu oran tanımı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(Katılıyorum) ve 5 (Kesinlikle katılıyorum) yanıtlarının toplam içindeki payı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Bakışta Sonuçlar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veri — kendi sonuçlarınızla değiştirin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%76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Katılım oranı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73704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3,54 / 5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73704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ortalama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33008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15888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%54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15888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Olumlu yanıt oranı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075191" y="182880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58071" y="201168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071" y="293522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eNPS skoru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Bulgular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Boyutlar, sorular ve departmanlar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Boyut Bazında Olumlu Yanıt Oranı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veri (%)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güçlü alanlar: İş ve anlam ile ekip ve iletişim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düşük alan: Gelişim ve kariyer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ilişkisinde geri bildirim sıklığı öne çıkan konu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Yanıt Dağılımı: Olumlu, Nötr, Olumsuz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veri (%)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Nötr oranın yüksek olduğu boyutlar, küçük iyileştirmelerle olumluya dönebilecek alanlardır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Olumsuz oranı en yüksek boyut öncelikli ele alınmalı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Güçlü ve En Zayıf İfadeler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10048" cy="4389120"/>
          </a:xfrm>
          <a:prstGeom prst="roundRect">
            <a:avLst>
              <a:gd name="adj" fmla="val 208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541004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504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Güçlü alanlar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513572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Yaptığım iş bana anlamlı geliyor (%79)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 ve sorumluluklarım açıkça tanımlanmıştır (%79)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Departmanlar arası iş birliği işimi kolaylaştırır (%79)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33008" y="1691640"/>
            <a:ext cx="5410048" cy="4389120"/>
          </a:xfrm>
          <a:prstGeom prst="roundRect">
            <a:avLst>
              <a:gd name="adj" fmla="val 208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33008" y="1691640"/>
            <a:ext cx="541004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15888" y="1874520"/>
            <a:ext cx="504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Öncelikli gelişim alanları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370168" y="2468880"/>
            <a:ext cx="513572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 içindeki ilerleme olanaklarını biliyorum (%26)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Yöneticim bana düzenli ve yapıcı geri bildirim verir (%32)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bir yılda gelişimime katkı sağlayan eğitim aldım (%32)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eNPS Dağılımı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veri — 19 yanıt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eNPS = Destekçi % − Eleştirmen %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skor: +5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Pasif grup, kazanılması en kolay kitledir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Departman Karşılaştırması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veri — ortalama (1–5) ve olumlu oran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4415" cy="914400"/>
        </p:xfrm>
        <a:graphic>
          <a:graphicData uri="http://schemas.openxmlformats.org/drawingml/2006/table">
            <a:tbl>
              <a:tblPr/>
              <a:tblGrid>
                <a:gridCol w="2535866"/>
                <a:gridCol w="1267933"/>
                <a:gridCol w="1584916"/>
                <a:gridCol w="1584916"/>
                <a:gridCol w="2852850"/>
                <a:gridCol w="1267933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Departman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Yanıt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Ort.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Olumlu 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Düşük Boyut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eNPS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[Departman 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%58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ilişkisi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[Departman B]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2,89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ve kariyer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[Departman C]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3,96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%71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ve kariyer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[Departman 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 yanıt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 Uçlu Yorumlardan Öne Çıkan Temalar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550213"/>
                <a:gridCol w="1775106"/>
                <a:gridCol w="576909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Yorum Sayısı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Çalışanların Dile Getirdiği Örnek Konu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Kariyer yolları ve terfi kriterleri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Terfi kriterlerinin daha görünür olması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geri bildirimi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Düzenli birebir görüşme talebi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Eğitim olanakları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Role özel teknik eğitim ihtiyacı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 yükü ve planlama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Yoğun dönemlerde kaynak planlaması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Takdir ve tanınma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Başarıların ekip içinde paylaşılması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Aksiyon Planı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Öncelikler, sorumlular ve takvim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Öncelikli Alanlar ve Aksiyonlar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1897729"/>
                <a:gridCol w="3503500"/>
                <a:gridCol w="1751750"/>
                <a:gridCol w="1167833"/>
                <a:gridCol w="277360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Öncelik Alanı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Aksiyon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Sorumlu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Termin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Başarı Göstergesi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ve kariyer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Pozisyon bazlı kariyer yolu ve terfi kriterlerinin yayımlanması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[İK Müdürü]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İlgili ifadede olumlu oranın [hedef]'e çıkması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geri bildirimi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Ayda bir birebir görüşme standardı ve yönetici eğitimi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 yöneticileri]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Birebir görüşme gerçekleşme oranı 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Eğitim olanakları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Eğitim ihtiyaç analizi ve yıllık eğitim planının güncellenmesi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[Eğitim Sorumlusu]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 başına eğitim saati [hedef]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İletişim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Aylık bilgilendirme toplantısı ve bülten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[İletişim Sorumlusu]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Nabız anketinde ilgili ifade [hedef]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Sonraki Adımlar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Paylaşım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Sonuçların tüm çalışanlarla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[tarih]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itibarıyla paylaşılması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Ekip Çalıştayları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yöneticinin kendi ekibiyle sonuçları konuşup 1–2 ekip aksiyonu belirlemesi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 ve ekip aksiyonlarının takvime bağlanması ve aylık takibi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Nabız Anketi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ay sonra kısa nabız anketiyle ilerlemenin ölçülmesi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Yeniden Ölçüm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sonraki tam anketin </a:t>
            </a: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[dönem]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içinde uygulanması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Teşekkürler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Görüşleriniz için: [İK Sorumlusu]  ·  [e-posta]  ·  [Öneri kanalı]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Çalışan Anketi Sonuç Sunumu</dc:title>
  <dc:subject>PptxGenJS Presentation</dc:subject>
  <dc:creator>İK Partner</dc:creator>
  <cp:lastModifiedBy>İK Partner</cp:lastModifiedBy>
  <cp:revision>1</cp:revision>
  <dcterms:created xsi:type="dcterms:W3CDTF">2026-10-12T11:08:05Z</dcterms:created>
  <dcterms:modified xsi:type="dcterms:W3CDTF">2026-10-12T11:08:05Z</dcterms:modified>
</cp:coreProperties>
</file>